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1" r:id="rId5"/>
    <p:sldId id="274" r:id="rId6"/>
    <p:sldId id="265" r:id="rId7"/>
    <p:sldId id="276" r:id="rId8"/>
    <p:sldId id="263" r:id="rId9"/>
    <p:sldId id="275" r:id="rId10"/>
    <p:sldId id="264" r:id="rId11"/>
    <p:sldId id="277" r:id="rId12"/>
    <p:sldId id="280" r:id="rId13"/>
    <p:sldId id="279" r:id="rId14"/>
    <p:sldId id="260" r:id="rId15"/>
    <p:sldId id="293" r:id="rId16"/>
    <p:sldId id="298" r:id="rId17"/>
    <p:sldId id="299" r:id="rId18"/>
    <p:sldId id="281" r:id="rId19"/>
    <p:sldId id="300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22C16"/>
    <a:srgbClr val="0C788E"/>
    <a:srgbClr val="025198"/>
    <a:srgbClr val="1C1C1C"/>
    <a:srgbClr val="3366FF"/>
    <a:srgbClr val="004C00"/>
    <a:srgbClr val="3E3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7" autoAdjust="0"/>
    <p:restoredTop sz="94622" autoAdjust="0"/>
  </p:normalViewPr>
  <p:slideViewPr>
    <p:cSldViewPr>
      <p:cViewPr varScale="1">
        <p:scale>
          <a:sx n="63" d="100"/>
          <a:sy n="63" d="100"/>
        </p:scale>
        <p:origin x="11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E280B-2FA9-426C-BF81-9F5C294520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51670"/>
      </p:ext>
    </p:extLst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5FD42-2522-4BC2-8F63-730038392D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705193"/>
      </p:ext>
    </p:extLst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6FD7F-F5CE-4323-9843-761B637E05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435789"/>
      </p:ext>
    </p:extLst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1877-D392-478B-B849-C78DFF133C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990515"/>
      </p:ext>
    </p:extLst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0CB39-D694-42A4-99CF-F38CE5EFD7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761998"/>
      </p:ext>
    </p:extLst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7EB1C-F0EE-449E-A5F7-CFE7743DCC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6081182"/>
      </p:ext>
    </p:extLst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FBEC2-7406-44C3-AC8D-E3FF2E3BCC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212697"/>
      </p:ext>
    </p:extLst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4C6C5-7EFF-4340-A1A5-2A4AE2D5CC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633766"/>
      </p:ext>
    </p:extLst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EEF0E-3B3A-4888-90E8-A5451C840A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0349874"/>
      </p:ext>
    </p:extLst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F2097-73C5-447C-AB9F-221BFD1869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01721"/>
      </p:ext>
    </p:extLst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F8DF5-9FDB-47AC-9256-16189DBBA6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049499"/>
      </p:ext>
    </p:extLst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A6E0401-8772-4290-AF89-C612D9DD01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esjuanbosco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isco.netacad.net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esjuanbosco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455613" y="3141663"/>
            <a:ext cx="8351837" cy="544512"/>
          </a:xfrm>
          <a:noFill/>
        </p:spPr>
        <p:txBody>
          <a:bodyPr/>
          <a:lstStyle/>
          <a:p>
            <a:pPr algn="r" eaLnBrk="1" hangingPunct="1"/>
            <a:r>
              <a:rPr lang="es-UY" altLang="es-ES" sz="3600" b="1" dirty="0">
                <a:solidFill>
                  <a:schemeClr val="accent2"/>
                </a:solidFill>
                <a:latin typeface="OCR A Extended" pitchFamily="50" charset="0"/>
              </a:rPr>
              <a:t>Familia Profesional de </a:t>
            </a:r>
            <a:br>
              <a:rPr lang="es-UY" altLang="es-ES" sz="3600" b="1" dirty="0">
                <a:solidFill>
                  <a:schemeClr val="accent2"/>
                </a:solidFill>
                <a:latin typeface="OCR A Extended" pitchFamily="50" charset="0"/>
              </a:rPr>
            </a:br>
            <a:r>
              <a:rPr lang="es-UY" altLang="es-ES" sz="3600" b="1" dirty="0">
                <a:solidFill>
                  <a:schemeClr val="accent2"/>
                </a:solidFill>
                <a:latin typeface="OCR A Extended" pitchFamily="50" charset="0"/>
              </a:rPr>
              <a:t>Informática y Comunicaciones</a:t>
            </a:r>
            <a:endParaRPr lang="es-ES" altLang="es-ES" sz="3600" b="1" dirty="0">
              <a:solidFill>
                <a:schemeClr val="accent2"/>
              </a:solidFill>
              <a:latin typeface="OCR A Extended" pitchFamily="50" charset="0"/>
            </a:endParaRPr>
          </a:p>
        </p:txBody>
      </p:sp>
      <p:sp>
        <p:nvSpPr>
          <p:cNvPr id="2051" name="Rectangle 111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5348288"/>
            <a:ext cx="7561262" cy="649287"/>
          </a:xfrm>
        </p:spPr>
        <p:txBody>
          <a:bodyPr/>
          <a:lstStyle/>
          <a:p>
            <a:pPr algn="r" eaLnBrk="1" hangingPunct="1">
              <a:defRPr/>
            </a:pPr>
            <a:r>
              <a:rPr lang="es-UY" sz="2500" dirty="0">
                <a:solidFill>
                  <a:schemeClr val="accent2"/>
                </a:solidFill>
                <a:latin typeface="OCR A Extended" pitchFamily="50" charset="0"/>
              </a:rPr>
              <a:t>IES Juan Bosco. Alcázar de San Juan</a:t>
            </a:r>
          </a:p>
          <a:p>
            <a:pPr algn="r" eaLnBrk="1" hangingPunct="1">
              <a:defRPr/>
            </a:pPr>
            <a:r>
              <a:rPr lang="es-ES" sz="2500" dirty="0">
                <a:solidFill>
                  <a:schemeClr val="accent1">
                    <a:lumMod val="10000"/>
                  </a:schemeClr>
                </a:solidFill>
                <a:latin typeface="OCR A Extended" pitchFamily="50" charset="0"/>
                <a:hlinkClick r:id="rId2"/>
              </a:rPr>
              <a:t>http://www.iesjuanbosco.es/</a:t>
            </a:r>
            <a:endParaRPr lang="es-ES" sz="2500" dirty="0">
              <a:solidFill>
                <a:schemeClr val="accent1">
                  <a:lumMod val="10000"/>
                </a:schemeClr>
              </a:solidFill>
              <a:latin typeface="OCR A Extended" pitchFamily="50" charset="0"/>
            </a:endParaRPr>
          </a:p>
        </p:txBody>
      </p:sp>
      <p:pic>
        <p:nvPicPr>
          <p:cNvPr id="2052" name="5 Imagen" descr="D:\Angel_Otras_cosas\FOTOS\Logos\logo2JBue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157788"/>
            <a:ext cx="8286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laura\Pictures\Ic_Catalogo_IN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149725"/>
            <a:ext cx="228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-468313" y="0"/>
            <a:ext cx="10117138" cy="1143000"/>
          </a:xfrm>
        </p:spPr>
        <p:txBody>
          <a:bodyPr/>
          <a:lstStyle/>
          <a:p>
            <a:pPr eaLnBrk="1" hangingPunct="1"/>
            <a:r>
              <a:rPr lang="es-ES" altLang="es-ES" sz="2400">
                <a:latin typeface="Eras Bold ITC" pitchFamily="34" charset="0"/>
              </a:rPr>
              <a:t>CICLO FORMATIVO DE GRADO SUPERIOR</a:t>
            </a:r>
            <a:br>
              <a:rPr lang="es-ES" altLang="es-ES" sz="2400">
                <a:latin typeface="Eras Bold ITC" pitchFamily="34" charset="0"/>
              </a:rPr>
            </a:br>
            <a:r>
              <a:rPr lang="es-ES" altLang="es-ES" sz="3000">
                <a:solidFill>
                  <a:srgbClr val="C00000"/>
                </a:solidFill>
                <a:latin typeface="Eras Bold ITC" pitchFamily="34" charset="0"/>
              </a:rPr>
              <a:t>Desarrollo de Aplicaciones Web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075240" cy="5805264"/>
          </a:xfrm>
          <a:ln>
            <a:miter lim="800000"/>
            <a:headEnd/>
            <a:tailEnd/>
          </a:ln>
        </p:spPr>
        <p:txBody>
          <a:bodyPr numCol="2"/>
          <a:lstStyle/>
          <a:p>
            <a:pPr marL="0" indent="0" eaLnBrk="1" hangingPunct="1">
              <a:buFontTx/>
              <a:buNone/>
              <a:defRPr/>
            </a:pPr>
            <a:r>
              <a:rPr lang="es-ES" sz="2400" b="1" u="sng" dirty="0">
                <a:latin typeface="Agency FB" pitchFamily="34" charset="0"/>
              </a:rPr>
              <a:t>        Módulos Profesionales     </a:t>
            </a:r>
            <a:r>
              <a:rPr lang="es-ES" sz="2400" b="1" dirty="0">
                <a:latin typeface="Agency FB" pitchFamily="34" charset="0"/>
              </a:rPr>
              <a:t>   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Sistemas Informáticos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Bases de Datos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Programación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Lenguajes de marcas y sistemas de información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Entornos de Desarrollo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Desarrollo Web en entorno cliente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Desarrollo Web en entorno servidor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Despliegue de Aplicaciones Web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Diseño de interfaces Web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Proyecto de Desarrollo de Aplicaciones Web.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Formación y Orientación Laboral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Empresa e Iniciativa emprendedora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Formación en Centros de Trabajo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Inglés Técnico</a:t>
            </a:r>
          </a:p>
          <a:p>
            <a:pPr marL="0" indent="0" eaLnBrk="1" hangingPunct="1">
              <a:buFontTx/>
              <a:buNone/>
              <a:defRPr/>
            </a:pPr>
            <a:r>
              <a:rPr lang="es-ES" sz="2400" b="1" u="sng" dirty="0">
                <a:latin typeface="Agency FB" pitchFamily="34" charset="0"/>
              </a:rPr>
              <a:t>       </a:t>
            </a:r>
          </a:p>
          <a:p>
            <a:pPr marL="0" indent="0" algn="r" eaLnBrk="1" hangingPunct="1">
              <a:buFontTx/>
              <a:buNone/>
              <a:defRPr/>
            </a:pPr>
            <a:endParaRPr lang="es-ES" sz="2400" b="1" u="sng" dirty="0">
              <a:latin typeface="Agency FB" pitchFamily="34" charset="0"/>
            </a:endParaRPr>
          </a:p>
          <a:p>
            <a:pPr marL="0" indent="0" algn="r" eaLnBrk="1" hangingPunct="1">
              <a:buFontTx/>
              <a:buNone/>
              <a:defRPr/>
            </a:pPr>
            <a:endParaRPr lang="es-ES" sz="2400" b="1" u="sng" dirty="0">
              <a:latin typeface="Agency FB" pitchFamily="34" charset="0"/>
            </a:endParaRPr>
          </a:p>
          <a:p>
            <a:pPr marL="0" indent="0" algn="r" eaLnBrk="1" hangingPunct="1">
              <a:buFontTx/>
              <a:buNone/>
              <a:defRPr/>
            </a:pPr>
            <a:endParaRPr lang="es-ES" sz="2400" b="1" u="sng" dirty="0">
              <a:latin typeface="Agency FB" pitchFamily="34" charset="0"/>
            </a:endParaRPr>
          </a:p>
          <a:p>
            <a:pPr marL="0" indent="0" algn="r" eaLnBrk="1" hangingPunct="1">
              <a:buFontTx/>
              <a:buNone/>
              <a:defRPr/>
            </a:pPr>
            <a:r>
              <a:rPr lang="es-ES" sz="2400" b="1" u="sng" dirty="0">
                <a:latin typeface="Agency FB" pitchFamily="34" charset="0"/>
              </a:rPr>
              <a:t>Salidas profesionales</a:t>
            </a:r>
            <a:endParaRPr lang="es-ES" sz="2400" b="1" dirty="0">
              <a:latin typeface="Agency FB" pitchFamily="34" charset="0"/>
            </a:endParaRPr>
          </a:p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Programador Web</a:t>
            </a:r>
          </a:p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Programador Multimedia</a:t>
            </a:r>
          </a:p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Desarrollador de aplicaciones </a:t>
            </a:r>
          </a:p>
          <a:p>
            <a:pPr marL="0" indent="0" algn="r" eaLnBrk="1" hangingPunct="1">
              <a:buFontTx/>
              <a:buNone/>
              <a:defRPr/>
            </a:pPr>
            <a:r>
              <a:rPr lang="es-ES" sz="2000" dirty="0">
                <a:latin typeface="Agency FB" pitchFamily="34" charset="0"/>
              </a:rPr>
              <a:t>       en entornos Web</a:t>
            </a:r>
          </a:p>
        </p:txBody>
      </p:sp>
      <p:pic>
        <p:nvPicPr>
          <p:cNvPr id="15364" name="Picture 2" descr="C:\Users\laura\Pictures\app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205038"/>
            <a:ext cx="18002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C:\Users\laura\Pictures\desarrollo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5041900"/>
            <a:ext cx="15652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C:\Users\laura\Pictures\html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484313"/>
            <a:ext cx="14636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Picture 5" descr="C:\Users\laura\Pictures\web-desarrollo.jpg"/>
          <p:cNvSpPr>
            <a:spLocks noChangeAspect="1" noChangeArrowheads="1"/>
          </p:cNvSpPr>
          <p:nvPr/>
        </p:nvSpPr>
        <p:spPr bwMode="auto">
          <a:xfrm>
            <a:off x="4613275" y="4652963"/>
            <a:ext cx="1889125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-468313" y="0"/>
            <a:ext cx="10117138" cy="1143000"/>
          </a:xfrm>
        </p:spPr>
        <p:txBody>
          <a:bodyPr/>
          <a:lstStyle/>
          <a:p>
            <a:pPr eaLnBrk="1" hangingPunct="1"/>
            <a:r>
              <a:rPr lang="es-ES" altLang="es-ES" sz="2400">
                <a:latin typeface="Eras Bold ITC" pitchFamily="34" charset="0"/>
              </a:rPr>
              <a:t>CICLO FORMATIVO DE GRADO SUPERIOR</a:t>
            </a:r>
            <a:br>
              <a:rPr lang="es-ES" altLang="es-ES" sz="2400">
                <a:latin typeface="Eras Bold ITC" pitchFamily="34" charset="0"/>
              </a:rPr>
            </a:br>
            <a:r>
              <a:rPr lang="es-ES" altLang="es-ES" sz="2800">
                <a:solidFill>
                  <a:srgbClr val="C00000"/>
                </a:solidFill>
                <a:latin typeface="Eras Bold ITC" pitchFamily="34" charset="0"/>
              </a:rPr>
              <a:t>Desarrollo de Aplicaciones Multiplataforma y Web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00808"/>
            <a:ext cx="8136904" cy="5805264"/>
          </a:xfrm>
          <a:ln>
            <a:miter lim="800000"/>
            <a:headEnd/>
            <a:tailEnd/>
          </a:ln>
        </p:spPr>
        <p:txBody>
          <a:bodyPr numCol="2"/>
          <a:lstStyle/>
          <a:p>
            <a:pPr eaLnBrk="1" hangingPunct="1">
              <a:buFont typeface="Wingdings" pitchFamily="2" charset="2"/>
              <a:buChar char="ü"/>
              <a:defRPr/>
            </a:pPr>
            <a:endParaRPr lang="es-ES" sz="1900" b="1" dirty="0">
              <a:solidFill>
                <a:srgbClr val="C00000"/>
              </a:solidFill>
              <a:latin typeface="Agency FB" pitchFamily="34" charset="0"/>
              <a:cs typeface="Cordia New" pitchFamily="34" charset="-34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b="1" dirty="0">
                <a:solidFill>
                  <a:srgbClr val="C00000"/>
                </a:solidFill>
                <a:latin typeface="Agency FB" pitchFamily="34" charset="0"/>
                <a:cs typeface="Cordia New" pitchFamily="34" charset="-34"/>
              </a:rPr>
              <a:t>Sistemas Informáticos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b="1" dirty="0">
                <a:solidFill>
                  <a:srgbClr val="C00000"/>
                </a:solidFill>
                <a:latin typeface="Agency FB" pitchFamily="34" charset="0"/>
                <a:cs typeface="Cordia New" pitchFamily="34" charset="-34"/>
              </a:rPr>
              <a:t>Bases de Datos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b="1" dirty="0">
                <a:solidFill>
                  <a:srgbClr val="C00000"/>
                </a:solidFill>
                <a:latin typeface="Agency FB" pitchFamily="34" charset="0"/>
                <a:cs typeface="Cordia New" pitchFamily="34" charset="-34"/>
              </a:rPr>
              <a:t>Programación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b="1" dirty="0">
                <a:solidFill>
                  <a:srgbClr val="C00000"/>
                </a:solidFill>
                <a:latin typeface="Agency FB" pitchFamily="34" charset="0"/>
                <a:cs typeface="Cordia New" pitchFamily="34" charset="-34"/>
              </a:rPr>
              <a:t>Lenguajes de marcas y sistemas de información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b="1" dirty="0">
                <a:solidFill>
                  <a:srgbClr val="C00000"/>
                </a:solidFill>
                <a:latin typeface="Agency FB" pitchFamily="34" charset="0"/>
                <a:cs typeface="Cordia New" pitchFamily="34" charset="-34"/>
              </a:rPr>
              <a:t>Entornos de Desarrollo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es-ES" sz="1000" b="1" dirty="0">
              <a:solidFill>
                <a:srgbClr val="C00000"/>
              </a:solidFill>
              <a:latin typeface="Agency FB" pitchFamily="34" charset="0"/>
              <a:cs typeface="Cordia New" pitchFamily="34" charset="-34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s-ES" sz="1900" b="1" dirty="0">
                <a:solidFill>
                  <a:srgbClr val="00B050"/>
                </a:solidFill>
                <a:latin typeface="Agency FB" pitchFamily="34" charset="0"/>
                <a:cs typeface="Cordia New" pitchFamily="34" charset="-34"/>
              </a:rPr>
              <a:t>           </a:t>
            </a:r>
          </a:p>
          <a:p>
            <a:pPr marL="0" indent="0" eaLnBrk="1" hangingPunct="1">
              <a:buFontTx/>
              <a:buNone/>
              <a:defRPr/>
            </a:pPr>
            <a:endParaRPr lang="es-ES" sz="1900" b="1" dirty="0">
              <a:solidFill>
                <a:srgbClr val="00B050"/>
              </a:solidFill>
              <a:latin typeface="Agency FB" pitchFamily="34" charset="0"/>
              <a:cs typeface="Cordia New" pitchFamily="34" charset="-34"/>
            </a:endParaRPr>
          </a:p>
          <a:p>
            <a:pPr marL="0" indent="0" eaLnBrk="1" hangingPunct="1">
              <a:buFontTx/>
              <a:buNone/>
              <a:defRPr/>
            </a:pPr>
            <a:endParaRPr lang="es-ES" sz="1900" b="1" dirty="0">
              <a:solidFill>
                <a:srgbClr val="00B050"/>
              </a:solidFill>
              <a:latin typeface="Agency FB" pitchFamily="34" charset="0"/>
              <a:cs typeface="Cordia New" pitchFamily="34" charset="-34"/>
            </a:endParaRPr>
          </a:p>
          <a:p>
            <a:pPr marL="0" indent="0" eaLnBrk="1" hangingPunct="1">
              <a:buFontTx/>
              <a:buNone/>
              <a:defRPr/>
            </a:pPr>
            <a:endParaRPr lang="es-ES" sz="1900" b="1" dirty="0">
              <a:solidFill>
                <a:srgbClr val="00B050"/>
              </a:solidFill>
              <a:latin typeface="Agency FB" pitchFamily="34" charset="0"/>
              <a:cs typeface="Cordia New" pitchFamily="34" charset="-34"/>
            </a:endParaRPr>
          </a:p>
          <a:p>
            <a:pPr marL="0" indent="0" eaLnBrk="1" hangingPunct="1">
              <a:buFontTx/>
              <a:buNone/>
              <a:defRPr/>
            </a:pPr>
            <a:endParaRPr lang="es-ES" sz="1900" b="1" dirty="0">
              <a:solidFill>
                <a:srgbClr val="00B050"/>
              </a:solidFill>
              <a:latin typeface="Agency FB" pitchFamily="34" charset="0"/>
              <a:cs typeface="Cordia New" pitchFamily="34" charset="-34"/>
            </a:endParaRPr>
          </a:p>
          <a:p>
            <a:pPr marL="0" indent="0" eaLnBrk="1" hangingPunct="1">
              <a:buFontTx/>
              <a:buNone/>
              <a:defRPr/>
            </a:pPr>
            <a:endParaRPr lang="es-ES" sz="1900" b="1" dirty="0">
              <a:solidFill>
                <a:srgbClr val="00B050"/>
              </a:solidFill>
              <a:latin typeface="Agency FB" pitchFamily="34" charset="0"/>
              <a:cs typeface="Cordia New" pitchFamily="34" charset="-34"/>
            </a:endParaRPr>
          </a:p>
          <a:p>
            <a:pPr marL="0" indent="0" eaLnBrk="1" hangingPunct="1">
              <a:buFontTx/>
              <a:buNone/>
              <a:defRPr/>
            </a:pPr>
            <a:endParaRPr lang="es-ES" sz="1900" b="1" dirty="0">
              <a:solidFill>
                <a:srgbClr val="00B050"/>
              </a:solidFill>
              <a:latin typeface="Agency FB" pitchFamily="34" charset="0"/>
              <a:cs typeface="Cordia New" pitchFamily="34" charset="-34"/>
            </a:endParaRPr>
          </a:p>
          <a:p>
            <a:pPr marL="0" indent="0" eaLnBrk="1" hangingPunct="1">
              <a:buFontTx/>
              <a:buNone/>
              <a:defRPr/>
            </a:pPr>
            <a:endParaRPr lang="es-ES" sz="1900" b="1" dirty="0">
              <a:solidFill>
                <a:srgbClr val="00B050"/>
              </a:solidFill>
              <a:latin typeface="Agency FB" pitchFamily="34" charset="0"/>
              <a:cs typeface="Cordia New" pitchFamily="34" charset="-34"/>
            </a:endParaRPr>
          </a:p>
          <a:p>
            <a:pPr marL="0" indent="0" eaLnBrk="1" hangingPunct="1">
              <a:buFontTx/>
              <a:buNone/>
              <a:defRPr/>
            </a:pPr>
            <a:endParaRPr lang="es-ES" sz="1900" b="1" dirty="0">
              <a:solidFill>
                <a:srgbClr val="00B050"/>
              </a:solidFill>
              <a:latin typeface="Agency FB" pitchFamily="34" charset="0"/>
              <a:cs typeface="Cordia New" pitchFamily="34" charset="-34"/>
            </a:endParaRPr>
          </a:p>
          <a:p>
            <a:pPr marL="0" indent="0" eaLnBrk="1" hangingPunct="1">
              <a:buFontTx/>
              <a:buNone/>
              <a:defRPr/>
            </a:pPr>
            <a:endParaRPr lang="es-ES" sz="2000" dirty="0">
              <a:latin typeface="Agency FB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Formación y Orientación Laboral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Empresa e Iniciativa emprendedora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Formación en Centros de Trabajo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Inglés Técnico</a:t>
            </a:r>
          </a:p>
          <a:p>
            <a:pPr marL="0" indent="0" eaLnBrk="1" hangingPunct="1">
              <a:buFontTx/>
              <a:buNone/>
              <a:defRPr/>
            </a:pPr>
            <a:r>
              <a:rPr lang="es-ES" sz="2400" b="1" u="sng" dirty="0">
                <a:latin typeface="Agency FB" pitchFamily="34" charset="0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es-ES" sz="2400" b="1" dirty="0">
                <a:solidFill>
                  <a:srgbClr val="00B050"/>
                </a:solidFill>
                <a:latin typeface="Agency FB" pitchFamily="34" charset="0"/>
                <a:cs typeface="Cordia New" pitchFamily="34" charset="-34"/>
              </a:rPr>
              <a:t>     </a:t>
            </a:r>
            <a:endParaRPr lang="es-ES" sz="2400" b="1" u="sng" dirty="0">
              <a:latin typeface="Agency FB" pitchFamily="34" charset="0"/>
            </a:endParaRPr>
          </a:p>
          <a:p>
            <a:pPr marL="0" indent="0" algn="r" eaLnBrk="1" hangingPunct="1">
              <a:buFontTx/>
              <a:buNone/>
              <a:defRPr/>
            </a:pPr>
            <a:endParaRPr lang="es-ES" sz="2400" b="1" u="sng" dirty="0">
              <a:latin typeface="Agency FB" pitchFamily="34" charset="0"/>
            </a:endParaRPr>
          </a:p>
          <a:p>
            <a:pPr marL="0" indent="0" algn="r" eaLnBrk="1" hangingPunct="1">
              <a:buFontTx/>
              <a:buNone/>
              <a:defRPr/>
            </a:pPr>
            <a:endParaRPr lang="es-ES" sz="2400" b="1" u="sng" dirty="0">
              <a:latin typeface="Agency FB" pitchFamily="34" charset="0"/>
            </a:endParaRPr>
          </a:p>
        </p:txBody>
      </p:sp>
      <p:sp>
        <p:nvSpPr>
          <p:cNvPr id="16388" name="5 CuadroTexto"/>
          <p:cNvSpPr txBox="1">
            <a:spLocks noChangeArrowheads="1"/>
          </p:cNvSpPr>
          <p:nvPr/>
        </p:nvSpPr>
        <p:spPr bwMode="auto">
          <a:xfrm>
            <a:off x="2555875" y="1341438"/>
            <a:ext cx="4349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solidFill>
                  <a:srgbClr val="000099"/>
                </a:solidFill>
                <a:latin typeface="Arial Black" pitchFamily="34" charset="0"/>
                <a:cs typeface="Cordia New" pitchFamily="34" charset="-34"/>
              </a:rPr>
              <a:t>MÓDULOS COMUNES</a:t>
            </a: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-468313" y="0"/>
            <a:ext cx="10117138" cy="1143000"/>
          </a:xfrm>
        </p:spPr>
        <p:txBody>
          <a:bodyPr/>
          <a:lstStyle/>
          <a:p>
            <a:pPr eaLnBrk="1" hangingPunct="1"/>
            <a:r>
              <a:rPr lang="es-ES" altLang="es-ES" sz="2400">
                <a:latin typeface="Eras Bold ITC" pitchFamily="34" charset="0"/>
              </a:rPr>
              <a:t>CICLO FORMATIVO DE GRADO SUPERIOR</a:t>
            </a:r>
            <a:br>
              <a:rPr lang="es-ES" altLang="es-ES" sz="2400">
                <a:latin typeface="Eras Bold ITC" pitchFamily="34" charset="0"/>
              </a:rPr>
            </a:br>
            <a:r>
              <a:rPr lang="es-ES" altLang="es-ES" sz="2800">
                <a:solidFill>
                  <a:srgbClr val="C00000"/>
                </a:solidFill>
                <a:latin typeface="Eras Bold ITC" pitchFamily="34" charset="0"/>
              </a:rPr>
              <a:t>Desarrollo de Aplicaciones Multiplataforma y Web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136904" cy="5805264"/>
          </a:xfrm>
          <a:ln>
            <a:miter lim="800000"/>
            <a:headEnd/>
            <a:tailEnd/>
          </a:ln>
        </p:spPr>
        <p:txBody>
          <a:bodyPr numCol="2"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b="1" dirty="0">
                <a:solidFill>
                  <a:srgbClr val="C00000"/>
                </a:solidFill>
                <a:latin typeface="Agency FB" pitchFamily="34" charset="0"/>
                <a:cs typeface="Cordia New" pitchFamily="34" charset="-34"/>
              </a:rPr>
              <a:t>Sistemas Informáticos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b="1" dirty="0">
                <a:solidFill>
                  <a:srgbClr val="C00000"/>
                </a:solidFill>
                <a:latin typeface="Agency FB" pitchFamily="34" charset="0"/>
                <a:cs typeface="Cordia New" pitchFamily="34" charset="-34"/>
              </a:rPr>
              <a:t>Bases de Datos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b="1" dirty="0">
                <a:solidFill>
                  <a:srgbClr val="C00000"/>
                </a:solidFill>
                <a:latin typeface="Agency FB" pitchFamily="34" charset="0"/>
                <a:cs typeface="Cordia New" pitchFamily="34" charset="-34"/>
              </a:rPr>
              <a:t>Programación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b="1" dirty="0">
                <a:solidFill>
                  <a:srgbClr val="C00000"/>
                </a:solidFill>
                <a:latin typeface="Agency FB" pitchFamily="34" charset="0"/>
                <a:cs typeface="Cordia New" pitchFamily="34" charset="-34"/>
              </a:rPr>
              <a:t>Lenguajes de marcas y sistemas de información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b="1" dirty="0">
                <a:solidFill>
                  <a:srgbClr val="C00000"/>
                </a:solidFill>
                <a:latin typeface="Agency FB" pitchFamily="34" charset="0"/>
                <a:cs typeface="Cordia New" pitchFamily="34" charset="-34"/>
              </a:rPr>
              <a:t>Entornos de Desarrollo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es-ES" sz="1000" b="1" dirty="0">
              <a:solidFill>
                <a:srgbClr val="C00000"/>
              </a:solidFill>
              <a:latin typeface="Agency FB" pitchFamily="34" charset="0"/>
              <a:cs typeface="Cordia New" pitchFamily="34" charset="-34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s-ES" sz="1900" b="1" dirty="0">
                <a:solidFill>
                  <a:srgbClr val="00B050"/>
                </a:solidFill>
                <a:latin typeface="Agency FB" pitchFamily="34" charset="0"/>
                <a:cs typeface="Cordia New" pitchFamily="34" charset="-34"/>
              </a:rPr>
              <a:t>           </a:t>
            </a:r>
            <a:r>
              <a:rPr lang="es-ES" sz="2400" b="1" dirty="0">
                <a:solidFill>
                  <a:srgbClr val="00B050"/>
                </a:solidFill>
                <a:latin typeface="Agency FB" pitchFamily="34" charset="0"/>
                <a:cs typeface="Cordia New" pitchFamily="34" charset="-34"/>
              </a:rPr>
              <a:t>D.A. MULTIPLATAFORMA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Acceso a Datos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Desarrollo de interfaces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Programación Multimedia y dispositivos móviles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Programación de Servicios y Procesos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Sistemas de Gestión empresarial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Proyecto de Desarrollo de Aplicaciones Multiplataforma.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es-ES" sz="2000" dirty="0">
              <a:latin typeface="Agency FB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Formación y Orientación Laboral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Empresa e Iniciativa emprendedora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Formación en Centros de Trabajo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Inglés Técnico</a:t>
            </a:r>
          </a:p>
          <a:p>
            <a:pPr marL="0" indent="0" eaLnBrk="1" hangingPunct="1">
              <a:buFontTx/>
              <a:buNone/>
              <a:defRPr/>
            </a:pPr>
            <a:r>
              <a:rPr lang="es-ES" sz="2400" b="1" u="sng" dirty="0">
                <a:latin typeface="Agency FB" pitchFamily="34" charset="0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es-ES" sz="2400" b="1" dirty="0">
                <a:solidFill>
                  <a:srgbClr val="00B050"/>
                </a:solidFill>
                <a:latin typeface="Agency FB" pitchFamily="34" charset="0"/>
                <a:cs typeface="Cordia New" pitchFamily="34" charset="-34"/>
              </a:rPr>
              <a:t>     </a:t>
            </a:r>
            <a:endParaRPr lang="es-ES" sz="2400" b="1" u="sng" dirty="0">
              <a:latin typeface="Agency FB" pitchFamily="34" charset="0"/>
            </a:endParaRPr>
          </a:p>
          <a:p>
            <a:pPr marL="0" indent="0" algn="r" eaLnBrk="1" hangingPunct="1">
              <a:buFontTx/>
              <a:buNone/>
              <a:defRPr/>
            </a:pPr>
            <a:endParaRPr lang="es-ES" sz="2400" b="1" u="sng" dirty="0">
              <a:latin typeface="Agency FB" pitchFamily="34" charset="0"/>
            </a:endParaRPr>
          </a:p>
        </p:txBody>
      </p:sp>
      <p:sp>
        <p:nvSpPr>
          <p:cNvPr id="12" name="11 Flecha abajo"/>
          <p:cNvSpPr/>
          <p:nvPr/>
        </p:nvSpPr>
        <p:spPr>
          <a:xfrm rot="1445532">
            <a:off x="3425825" y="3033713"/>
            <a:ext cx="431800" cy="1179512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-468313" y="0"/>
            <a:ext cx="10117138" cy="1143000"/>
          </a:xfrm>
        </p:spPr>
        <p:txBody>
          <a:bodyPr/>
          <a:lstStyle/>
          <a:p>
            <a:pPr eaLnBrk="1" hangingPunct="1"/>
            <a:r>
              <a:rPr lang="es-ES" altLang="es-ES" sz="2400">
                <a:latin typeface="Eras Bold ITC" pitchFamily="34" charset="0"/>
              </a:rPr>
              <a:t>CICLO FORMATIVO DE GRADO SUPERIOR</a:t>
            </a:r>
            <a:br>
              <a:rPr lang="es-ES" altLang="es-ES" sz="2400">
                <a:latin typeface="Eras Bold ITC" pitchFamily="34" charset="0"/>
              </a:rPr>
            </a:br>
            <a:r>
              <a:rPr lang="es-ES" altLang="es-ES" sz="2800">
                <a:solidFill>
                  <a:srgbClr val="C00000"/>
                </a:solidFill>
                <a:latin typeface="Eras Bold ITC" pitchFamily="34" charset="0"/>
              </a:rPr>
              <a:t>Desarrollo de Aplicaciones Multiplataforma y Web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136904" cy="5805264"/>
          </a:xfrm>
          <a:ln>
            <a:miter lim="800000"/>
            <a:headEnd/>
            <a:tailEnd/>
          </a:ln>
        </p:spPr>
        <p:txBody>
          <a:bodyPr numCol="2"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b="1" dirty="0">
                <a:solidFill>
                  <a:srgbClr val="C00000"/>
                </a:solidFill>
                <a:latin typeface="Agency FB" pitchFamily="34" charset="0"/>
                <a:cs typeface="Cordia New" pitchFamily="34" charset="-34"/>
              </a:rPr>
              <a:t>Sistemas Informáticos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b="1" dirty="0">
                <a:solidFill>
                  <a:srgbClr val="C00000"/>
                </a:solidFill>
                <a:latin typeface="Agency FB" pitchFamily="34" charset="0"/>
                <a:cs typeface="Cordia New" pitchFamily="34" charset="-34"/>
              </a:rPr>
              <a:t>Bases de Datos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b="1" dirty="0">
                <a:solidFill>
                  <a:srgbClr val="C00000"/>
                </a:solidFill>
                <a:latin typeface="Agency FB" pitchFamily="34" charset="0"/>
                <a:cs typeface="Cordia New" pitchFamily="34" charset="-34"/>
              </a:rPr>
              <a:t>Programación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b="1" dirty="0">
                <a:solidFill>
                  <a:srgbClr val="C00000"/>
                </a:solidFill>
                <a:latin typeface="Agency FB" pitchFamily="34" charset="0"/>
                <a:cs typeface="Cordia New" pitchFamily="34" charset="-34"/>
              </a:rPr>
              <a:t>Lenguajes de marcas y sistemas de información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b="1" dirty="0">
                <a:solidFill>
                  <a:srgbClr val="C00000"/>
                </a:solidFill>
                <a:latin typeface="Agency FB" pitchFamily="34" charset="0"/>
                <a:cs typeface="Cordia New" pitchFamily="34" charset="-34"/>
              </a:rPr>
              <a:t>Entornos de Desarrollo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es-ES" sz="1000" b="1" dirty="0">
              <a:solidFill>
                <a:srgbClr val="C00000"/>
              </a:solidFill>
              <a:latin typeface="Agency FB" pitchFamily="34" charset="0"/>
              <a:cs typeface="Cordia New" pitchFamily="34" charset="-34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s-ES" sz="1900" b="1" dirty="0">
                <a:solidFill>
                  <a:srgbClr val="00B050"/>
                </a:solidFill>
                <a:latin typeface="Agency FB" pitchFamily="34" charset="0"/>
                <a:cs typeface="Cordia New" pitchFamily="34" charset="-34"/>
              </a:rPr>
              <a:t>           </a:t>
            </a:r>
            <a:r>
              <a:rPr lang="es-ES" sz="2400" b="1" dirty="0">
                <a:solidFill>
                  <a:srgbClr val="00B050"/>
                </a:solidFill>
                <a:latin typeface="Agency FB" pitchFamily="34" charset="0"/>
                <a:cs typeface="Cordia New" pitchFamily="34" charset="-34"/>
              </a:rPr>
              <a:t>D.A. MULTIPLATAFORMA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rgbClr val="000099"/>
                </a:solidFill>
                <a:latin typeface="Agency FB" pitchFamily="34" charset="0"/>
              </a:rPr>
              <a:t>Acceso a Datos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rgbClr val="000099"/>
                </a:solidFill>
                <a:latin typeface="Agency FB" pitchFamily="34" charset="0"/>
              </a:rPr>
              <a:t>Desarrollo de interfaces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rgbClr val="000099"/>
                </a:solidFill>
                <a:latin typeface="Agency FB" pitchFamily="34" charset="0"/>
              </a:rPr>
              <a:t>Programación Multimedia y dispositivos móviles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rgbClr val="000099"/>
                </a:solidFill>
                <a:latin typeface="Agency FB" pitchFamily="34" charset="0"/>
              </a:rPr>
              <a:t>Programación de Servicios y Procesos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rgbClr val="000099"/>
                </a:solidFill>
                <a:latin typeface="Agency FB" pitchFamily="34" charset="0"/>
              </a:rPr>
              <a:t>Sistemas de Gestión empresarial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rgbClr val="000099"/>
                </a:solidFill>
                <a:latin typeface="Agency FB" pitchFamily="34" charset="0"/>
              </a:rPr>
              <a:t>Proyecto de Desarrollo de Aplicaciones Multiplataforma.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es-ES" sz="2000" dirty="0">
              <a:latin typeface="Agency FB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es-ES" sz="2000" dirty="0">
              <a:latin typeface="Agency FB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es-ES" sz="2000" dirty="0">
              <a:latin typeface="Agency FB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Formación y Orientación Laboral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Empresa e Iniciativa emprendedora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Formación en Centros de Trabajo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Inglés Técnico</a:t>
            </a:r>
          </a:p>
          <a:p>
            <a:pPr marL="0" indent="0" eaLnBrk="1" hangingPunct="1">
              <a:buFontTx/>
              <a:buNone/>
              <a:defRPr/>
            </a:pPr>
            <a:r>
              <a:rPr lang="es-ES" sz="2400" b="1" u="sng" dirty="0">
                <a:latin typeface="Agency FB" pitchFamily="34" charset="0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es-ES" sz="2400" b="1" dirty="0">
                <a:solidFill>
                  <a:srgbClr val="00B050"/>
                </a:solidFill>
                <a:latin typeface="Agency FB" pitchFamily="34" charset="0"/>
                <a:cs typeface="Cordia New" pitchFamily="34" charset="-34"/>
              </a:rPr>
              <a:t>     D.A. WEB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rgbClr val="000099"/>
                </a:solidFill>
                <a:latin typeface="Agency FB" pitchFamily="34" charset="0"/>
                <a:cs typeface="Cordia New" pitchFamily="34" charset="-34"/>
              </a:rPr>
              <a:t>Desarrollo Web en entorno cliente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rgbClr val="000099"/>
                </a:solidFill>
                <a:latin typeface="Agency FB" pitchFamily="34" charset="0"/>
                <a:cs typeface="Cordia New" pitchFamily="34" charset="-34"/>
              </a:rPr>
              <a:t>Desarrollo Web en entorno servidor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rgbClr val="000099"/>
                </a:solidFill>
                <a:latin typeface="Agency FB" pitchFamily="34" charset="0"/>
                <a:cs typeface="Cordia New" pitchFamily="34" charset="-34"/>
              </a:rPr>
              <a:t>Despliegue de Aplicaciones Web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rgbClr val="000099"/>
                </a:solidFill>
                <a:latin typeface="Agency FB" pitchFamily="34" charset="0"/>
                <a:cs typeface="Cordia New" pitchFamily="34" charset="-34"/>
              </a:rPr>
              <a:t>Diseño de interfaces Web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rgbClr val="000099"/>
                </a:solidFill>
                <a:latin typeface="Agency FB" pitchFamily="34" charset="0"/>
                <a:cs typeface="Cordia New" pitchFamily="34" charset="-34"/>
              </a:rPr>
              <a:t>Proyecto de Desarrollo de Aplicaciones Web.</a:t>
            </a:r>
            <a:r>
              <a:rPr lang="es-ES" sz="2000" b="1" u="sng" dirty="0">
                <a:solidFill>
                  <a:srgbClr val="000099"/>
                </a:solidFill>
                <a:latin typeface="Agency FB" pitchFamily="34" charset="0"/>
              </a:rPr>
              <a:t>      </a:t>
            </a:r>
          </a:p>
          <a:p>
            <a:pPr marL="0" indent="0" algn="r" eaLnBrk="1" hangingPunct="1">
              <a:buFontTx/>
              <a:buNone/>
              <a:defRPr/>
            </a:pPr>
            <a:endParaRPr lang="es-ES" sz="2400" b="1" u="sng" dirty="0">
              <a:solidFill>
                <a:srgbClr val="000099"/>
              </a:solidFill>
              <a:latin typeface="Agency FB" pitchFamily="34" charset="0"/>
            </a:endParaRPr>
          </a:p>
          <a:p>
            <a:pPr marL="0" indent="0" algn="r" eaLnBrk="1" hangingPunct="1">
              <a:buFontTx/>
              <a:buNone/>
              <a:defRPr/>
            </a:pPr>
            <a:endParaRPr lang="es-ES" sz="2400" b="1" u="sng" dirty="0">
              <a:latin typeface="Agency FB" pitchFamily="34" charset="0"/>
            </a:endParaRPr>
          </a:p>
          <a:p>
            <a:pPr marL="0" indent="0" algn="r" eaLnBrk="1" hangingPunct="1">
              <a:buFontTx/>
              <a:buNone/>
              <a:defRPr/>
            </a:pPr>
            <a:endParaRPr lang="es-ES" sz="2400" b="1" u="sng" dirty="0">
              <a:latin typeface="Agency FB" pitchFamily="34" charset="0"/>
            </a:endParaRPr>
          </a:p>
        </p:txBody>
      </p:sp>
      <p:sp>
        <p:nvSpPr>
          <p:cNvPr id="11" name="10 Flecha abajo"/>
          <p:cNvSpPr/>
          <p:nvPr/>
        </p:nvSpPr>
        <p:spPr>
          <a:xfrm rot="20282913">
            <a:off x="3840163" y="3035300"/>
            <a:ext cx="431800" cy="1179513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Flecha abajo"/>
          <p:cNvSpPr/>
          <p:nvPr/>
        </p:nvSpPr>
        <p:spPr>
          <a:xfrm rot="1445532">
            <a:off x="3425825" y="3033713"/>
            <a:ext cx="431800" cy="1179512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4213" y="-242888"/>
            <a:ext cx="7772400" cy="1470026"/>
          </a:xfrm>
        </p:spPr>
        <p:txBody>
          <a:bodyPr/>
          <a:lstStyle/>
          <a:p>
            <a:pPr eaLnBrk="1" hangingPunct="1"/>
            <a:r>
              <a:rPr lang="es-ES" altLang="es-ES">
                <a:latin typeface="Eras Bold ITC" pitchFamily="34" charset="0"/>
              </a:rPr>
              <a:t>Otros proyectos</a:t>
            </a:r>
          </a:p>
        </p:txBody>
      </p:sp>
      <p:sp>
        <p:nvSpPr>
          <p:cNvPr id="13927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196975"/>
            <a:ext cx="8280400" cy="5400675"/>
          </a:xfrm>
        </p:spPr>
        <p:txBody>
          <a:bodyPr/>
          <a:lstStyle/>
          <a:p>
            <a:pPr marL="457200" indent="-457200" algn="l" eaLnBrk="1" hangingPunct="1">
              <a:buFont typeface="Wingdings" pitchFamily="2" charset="2"/>
              <a:buChar char="ü"/>
              <a:defRPr/>
            </a:pPr>
            <a:r>
              <a:rPr lang="es-ES" b="1" dirty="0" err="1">
                <a:latin typeface="Agency FB" pitchFamily="34" charset="0"/>
              </a:rPr>
              <a:t>FCTs</a:t>
            </a:r>
            <a:r>
              <a:rPr lang="es-ES" b="1" dirty="0">
                <a:latin typeface="Agency FB" pitchFamily="34" charset="0"/>
              </a:rPr>
              <a:t> en el extranjero (Erasmus+)</a:t>
            </a:r>
          </a:p>
          <a:p>
            <a:pPr marL="457200" indent="-457200" algn="l" eaLnBrk="1" hangingPunct="1">
              <a:buFont typeface="Wingdings" pitchFamily="2" charset="2"/>
              <a:buChar char="ü"/>
              <a:defRPr/>
            </a:pPr>
            <a:r>
              <a:rPr lang="es-ES" b="1" dirty="0">
                <a:latin typeface="Agency FB" pitchFamily="34" charset="0"/>
              </a:rPr>
              <a:t>Utilización de Herramientas </a:t>
            </a:r>
          </a:p>
          <a:p>
            <a:pPr algn="l" eaLnBrk="1" hangingPunct="1">
              <a:defRPr/>
            </a:pPr>
            <a:r>
              <a:rPr lang="es-ES" b="1" dirty="0">
                <a:latin typeface="Agency FB" pitchFamily="34" charset="0"/>
              </a:rPr>
              <a:t>      Oracle Cloud Computing</a:t>
            </a:r>
            <a:endParaRPr lang="es-ES" sz="1000" dirty="0">
              <a:latin typeface="Agency FB" pitchFamily="34" charset="0"/>
            </a:endParaRPr>
          </a:p>
          <a:p>
            <a:pPr marL="457200" indent="-457200" algn="l" eaLnBrk="1" hangingPunct="1">
              <a:buFont typeface="Wingdings" pitchFamily="2" charset="2"/>
              <a:buChar char="ü"/>
              <a:defRPr/>
            </a:pPr>
            <a:r>
              <a:rPr lang="es-ES" b="1" dirty="0">
                <a:latin typeface="Agency FB" pitchFamily="34" charset="0"/>
              </a:rPr>
              <a:t>Cisco </a:t>
            </a:r>
            <a:r>
              <a:rPr lang="es-ES" b="1" dirty="0" err="1">
                <a:latin typeface="Agency FB" pitchFamily="34" charset="0"/>
              </a:rPr>
              <a:t>Networking</a:t>
            </a:r>
            <a:r>
              <a:rPr lang="es-ES" b="1" dirty="0">
                <a:latin typeface="Agency FB" pitchFamily="34" charset="0"/>
              </a:rPr>
              <a:t> </a:t>
            </a:r>
            <a:r>
              <a:rPr lang="es-ES" b="1" dirty="0" err="1">
                <a:latin typeface="Agency FB" pitchFamily="34" charset="0"/>
              </a:rPr>
              <a:t>Academy</a:t>
            </a:r>
            <a:r>
              <a:rPr lang="es-ES" dirty="0">
                <a:latin typeface="Agency FB" pitchFamily="34" charset="0"/>
              </a:rPr>
              <a:t> </a:t>
            </a:r>
            <a:endParaRPr lang="es-ES" sz="1000" dirty="0">
              <a:latin typeface="Agency FB" pitchFamily="34" charset="0"/>
            </a:endParaRPr>
          </a:p>
          <a:p>
            <a:pPr marL="457200" indent="-457200" algn="l" eaLnBrk="1" hangingPunct="1">
              <a:buFont typeface="Wingdings" pitchFamily="2" charset="2"/>
              <a:buChar char="ü"/>
              <a:defRPr/>
            </a:pPr>
            <a:r>
              <a:rPr lang="es-ES" b="1" dirty="0">
                <a:latin typeface="Agency FB" pitchFamily="34" charset="0"/>
              </a:rPr>
              <a:t>Microsoft Imagine</a:t>
            </a:r>
          </a:p>
          <a:p>
            <a:pPr marL="457200" indent="-457200" algn="l" eaLnBrk="1" hangingPunct="1">
              <a:buFont typeface="Wingdings" pitchFamily="2" charset="2"/>
              <a:buChar char="ü"/>
              <a:defRPr/>
            </a:pPr>
            <a:r>
              <a:rPr lang="es-ES" b="1" dirty="0">
                <a:latin typeface="Agency FB" pitchFamily="34" charset="0"/>
              </a:rPr>
              <a:t>Oracle </a:t>
            </a:r>
            <a:r>
              <a:rPr lang="es-ES" b="1" dirty="0" err="1">
                <a:latin typeface="Agency FB" pitchFamily="34" charset="0"/>
              </a:rPr>
              <a:t>Academy</a:t>
            </a:r>
            <a:endParaRPr lang="es-ES" sz="1000" b="1" dirty="0">
              <a:latin typeface="Agency FB" pitchFamily="34" charset="0"/>
            </a:endParaRPr>
          </a:p>
          <a:p>
            <a:pPr marL="457200" indent="-457200" algn="l" eaLnBrk="1" hangingPunct="1">
              <a:buFont typeface="Wingdings" pitchFamily="2" charset="2"/>
              <a:buChar char="ü"/>
              <a:defRPr/>
            </a:pPr>
            <a:r>
              <a:rPr lang="es-ES" b="1" dirty="0">
                <a:latin typeface="Agency FB" pitchFamily="34" charset="0"/>
              </a:rPr>
              <a:t>Servicio técnico para el propio instituto.</a:t>
            </a:r>
          </a:p>
        </p:txBody>
      </p:sp>
      <p:pic>
        <p:nvPicPr>
          <p:cNvPr id="19460" name="Picture 4" descr="C:\Users\laura\Downloads\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799" y="2060848"/>
            <a:ext cx="146685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:\Users\laura\Pictures\LogoCISCO2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71" y="2768442"/>
            <a:ext cx="14398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69" y="4169908"/>
            <a:ext cx="4222383" cy="65832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253" y="1023176"/>
            <a:ext cx="3240360" cy="92170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79" y="5085183"/>
            <a:ext cx="3082526" cy="139899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750" y="-243408"/>
            <a:ext cx="7851775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latin typeface="Eras Bold ITC" pitchFamily="34" charset="0"/>
              </a:rPr>
              <a:t>El I.E.S Juan Bosco es una Cisco </a:t>
            </a:r>
            <a:r>
              <a:rPr lang="es-ES" dirty="0" err="1">
                <a:latin typeface="Eras Bold ITC" pitchFamily="34" charset="0"/>
              </a:rPr>
              <a:t>Networking</a:t>
            </a:r>
            <a:r>
              <a:rPr lang="es-ES" dirty="0">
                <a:latin typeface="Eras Bold ITC" pitchFamily="34" charset="0"/>
              </a:rPr>
              <a:t> </a:t>
            </a:r>
            <a:r>
              <a:rPr lang="es-ES" dirty="0" err="1">
                <a:latin typeface="Eras Bold ITC" pitchFamily="34" charset="0"/>
              </a:rPr>
              <a:t>Academy</a:t>
            </a:r>
            <a:endParaRPr lang="es-ES" dirty="0">
              <a:latin typeface="Eras Bold ITC" pitchFamily="34" charset="0"/>
            </a:endParaRPr>
          </a:p>
        </p:txBody>
      </p:sp>
      <p:sp>
        <p:nvSpPr>
          <p:cNvPr id="4" name="4 Subtítulo"/>
          <p:cNvSpPr>
            <a:spLocks noGrp="1"/>
          </p:cNvSpPr>
          <p:nvPr>
            <p:ph type="subTitle" idx="1"/>
          </p:nvPr>
        </p:nvSpPr>
        <p:spPr>
          <a:xfrm>
            <a:off x="250825" y="1340345"/>
            <a:ext cx="8070850" cy="3308139"/>
          </a:xfrm>
        </p:spPr>
        <p:txBody>
          <a:bodyPr/>
          <a:lstStyle/>
          <a:p>
            <a:pPr marL="457200" indent="-457200" algn="just">
              <a:lnSpc>
                <a:spcPct val="90000"/>
              </a:lnSpc>
              <a:buFontTx/>
              <a:buChar char="•"/>
            </a:pPr>
            <a:r>
              <a:rPr lang="es-ES" altLang="es-ES" dirty="0">
                <a:latin typeface="Agency FB" pitchFamily="34" charset="0"/>
              </a:rPr>
              <a:t>Trabajamos con dispositivos intermediarios (routers y </a:t>
            </a:r>
            <a:r>
              <a:rPr lang="es-ES" altLang="es-ES" dirty="0" err="1">
                <a:latin typeface="Agency FB" pitchFamily="34" charset="0"/>
              </a:rPr>
              <a:t>switches</a:t>
            </a:r>
            <a:r>
              <a:rPr lang="es-ES" altLang="es-ES" dirty="0">
                <a:latin typeface="Agency FB" pitchFamily="34" charset="0"/>
              </a:rPr>
              <a:t>) de la compañía número 1 a nivel mundial en el sector.</a:t>
            </a:r>
          </a:p>
          <a:p>
            <a:pPr marL="457200" indent="-457200" algn="just">
              <a:lnSpc>
                <a:spcPct val="90000"/>
              </a:lnSpc>
              <a:buFontTx/>
              <a:buChar char="•"/>
            </a:pPr>
            <a:r>
              <a:rPr lang="es-ES" altLang="es-ES" dirty="0">
                <a:latin typeface="Agency FB" pitchFamily="34" charset="0"/>
              </a:rPr>
              <a:t>Realizamos la configuración de </a:t>
            </a:r>
          </a:p>
          <a:p>
            <a:pPr algn="just">
              <a:lnSpc>
                <a:spcPct val="90000"/>
              </a:lnSpc>
            </a:pPr>
            <a:r>
              <a:rPr lang="es-ES" altLang="es-ES" dirty="0">
                <a:latin typeface="Agency FB" pitchFamily="34" charset="0"/>
              </a:rPr>
              <a:t>      estos dispositivos.</a:t>
            </a:r>
          </a:p>
          <a:p>
            <a:pPr algn="just">
              <a:lnSpc>
                <a:spcPct val="90000"/>
              </a:lnSpc>
            </a:pPr>
            <a:endParaRPr lang="es-ES" altLang="es-ES" dirty="0">
              <a:latin typeface="Agency FB" pitchFamily="34" charset="0"/>
            </a:endParaRPr>
          </a:p>
        </p:txBody>
      </p:sp>
      <p:pic>
        <p:nvPicPr>
          <p:cNvPr id="6" name="3 Imagen" descr="imagenConfiguracionI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1" y="4648485"/>
            <a:ext cx="6638733" cy="180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RackCisc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96" y="2323008"/>
            <a:ext cx="1925440" cy="278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4 Subtítulo"/>
          <p:cNvSpPr>
            <a:spLocks noGrp="1"/>
          </p:cNvSpPr>
          <p:nvPr>
            <p:ph type="subTitle" idx="1"/>
          </p:nvPr>
        </p:nvSpPr>
        <p:spPr>
          <a:xfrm>
            <a:off x="539750" y="476250"/>
            <a:ext cx="7854950" cy="5689600"/>
          </a:xfrm>
        </p:spPr>
        <p:txBody>
          <a:bodyPr/>
          <a:lstStyle/>
          <a:p>
            <a:pPr algn="just">
              <a:buFontTx/>
              <a:buChar char="•"/>
            </a:pPr>
            <a:r>
              <a:rPr lang="es-ES" altLang="es-ES" sz="3600" dirty="0">
                <a:latin typeface="Agency FB" pitchFamily="34" charset="0"/>
              </a:rPr>
              <a:t>Cada uno de nuestros alumnos tiene acceso personal a la web Cisco </a:t>
            </a:r>
            <a:r>
              <a:rPr lang="es-ES" altLang="es-ES" sz="3600" dirty="0" err="1">
                <a:latin typeface="Agency FB" pitchFamily="34" charset="0"/>
              </a:rPr>
              <a:t>Networking</a:t>
            </a:r>
            <a:r>
              <a:rPr lang="es-ES" altLang="es-ES" sz="3600" dirty="0">
                <a:latin typeface="Agency FB" pitchFamily="34" charset="0"/>
              </a:rPr>
              <a:t> </a:t>
            </a:r>
            <a:r>
              <a:rPr lang="es-ES" altLang="es-ES" sz="3600" dirty="0" err="1">
                <a:latin typeface="Agency FB" pitchFamily="34" charset="0"/>
              </a:rPr>
              <a:t>Academy</a:t>
            </a:r>
            <a:r>
              <a:rPr lang="es-ES" altLang="es-ES" sz="3600" dirty="0">
                <a:latin typeface="Agency FB" pitchFamily="34" charset="0"/>
              </a:rPr>
              <a:t> (</a:t>
            </a:r>
            <a:r>
              <a:rPr lang="es-ES" altLang="es-ES" sz="3600" dirty="0">
                <a:latin typeface="Agency FB" pitchFamily="34" charset="0"/>
                <a:hlinkClick r:id="rId2"/>
              </a:rPr>
              <a:t>http://cisco.netacad.net</a:t>
            </a:r>
            <a:r>
              <a:rPr lang="es-ES" altLang="es-ES" sz="3600" dirty="0">
                <a:latin typeface="Agency FB" pitchFamily="34" charset="0"/>
              </a:rPr>
              <a:t>), donde tiene a su disposición multitud de recursos como:</a:t>
            </a:r>
          </a:p>
          <a:p>
            <a:pPr algn="just">
              <a:buFontTx/>
              <a:buChar char="•"/>
            </a:pPr>
            <a:endParaRPr lang="es-ES" altLang="es-ES" sz="1000" dirty="0">
              <a:latin typeface="Agency FB" pitchFamily="34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s-ES" altLang="es-ES" sz="3600" dirty="0">
                <a:latin typeface="Agency FB" pitchFamily="34" charset="0"/>
              </a:rPr>
              <a:t>Descarga de aplicaciones sobre redes.</a:t>
            </a:r>
          </a:p>
          <a:p>
            <a:pPr lvl="1" algn="just">
              <a:buFont typeface="Wingdings" pitchFamily="2" charset="2"/>
              <a:buChar char="ü"/>
            </a:pPr>
            <a:endParaRPr lang="es-ES" altLang="es-ES" sz="1000" dirty="0">
              <a:latin typeface="Agency FB" pitchFamily="34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s-ES" altLang="es-ES" sz="3600" dirty="0">
                <a:latin typeface="Agency FB" pitchFamily="34" charset="0"/>
              </a:rPr>
              <a:t>Acceso a los materiales del curso online y la posibilidad de descargarlos.</a:t>
            </a:r>
          </a:p>
          <a:p>
            <a:pPr lvl="1" algn="just">
              <a:buFont typeface="Wingdings" pitchFamily="2" charset="2"/>
              <a:buChar char="ü"/>
            </a:pPr>
            <a:endParaRPr lang="es-ES" altLang="es-ES" sz="1000" dirty="0">
              <a:latin typeface="Agency FB" pitchFamily="34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s-ES" altLang="es-ES" sz="3600" dirty="0">
                <a:latin typeface="Agency FB" pitchFamily="34" charset="0"/>
              </a:rPr>
              <a:t>Realización de exámenes online de cada capítulo.</a:t>
            </a:r>
          </a:p>
          <a:p>
            <a:pPr algn="just">
              <a:buFontTx/>
              <a:buChar char="•"/>
            </a:pPr>
            <a:endParaRPr lang="es-ES" altLang="es-ES" dirty="0"/>
          </a:p>
          <a:p>
            <a:pPr algn="just">
              <a:buFontTx/>
              <a:buChar char="•"/>
            </a:pPr>
            <a:endParaRPr lang="es-ES" altLang="es-ES" dirty="0"/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5" y="133221"/>
            <a:ext cx="9032878" cy="50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5473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35817" y="53752"/>
            <a:ext cx="8928671" cy="1143000"/>
          </a:xfrm>
        </p:spPr>
        <p:txBody>
          <a:bodyPr/>
          <a:lstStyle/>
          <a:p>
            <a:r>
              <a:rPr lang="es-ES" altLang="es-ES" sz="4000" dirty="0">
                <a:latin typeface="Eras Bold ITC" pitchFamily="34" charset="0"/>
              </a:rPr>
              <a:t>Nuestras Aulas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5588000" y="4589463"/>
            <a:ext cx="2584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ES" altLang="es-ES" sz="4000" dirty="0">
              <a:solidFill>
                <a:schemeClr val="tx2"/>
              </a:solidFill>
              <a:latin typeface="Eras Bold ITC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84576"/>
          </a:xfrm>
        </p:spPr>
        <p:txBody>
          <a:bodyPr/>
          <a:lstStyle/>
          <a:p>
            <a:r>
              <a:rPr lang="es-ES" altLang="es-ES" dirty="0">
                <a:latin typeface="Agency FB" pitchFamily="34" charset="0"/>
              </a:rPr>
              <a:t>En el presente curso (2019-2020) hemos comprado ordenadores nuevos para un aula y hemos ampliado capacidades en otras dos aulas.</a:t>
            </a:r>
          </a:p>
          <a:p>
            <a:r>
              <a:rPr lang="es-ES" dirty="0">
                <a:latin typeface="Agency FB" pitchFamily="34" charset="0"/>
              </a:rPr>
              <a:t>Red troncal que comunica las aulas con Internet nueva, implantada en el curso 2017-2018.</a:t>
            </a:r>
          </a:p>
          <a:p>
            <a:r>
              <a:rPr lang="es-ES" dirty="0">
                <a:latin typeface="Agency FB" pitchFamily="34" charset="0"/>
              </a:rPr>
              <a:t>Aula para practicar el procesamiento en la nube. (Aula Cloud)</a:t>
            </a:r>
            <a:endParaRPr lang="es-ES" dirty="0"/>
          </a:p>
        </p:txBody>
      </p:sp>
      <p:pic>
        <p:nvPicPr>
          <p:cNvPr id="8" name="Picture 4" descr="C:\Users\laura\Desktop\IMG_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18" y="4287140"/>
            <a:ext cx="1787034" cy="238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laura\Desktop\IMG_00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84" y="4230543"/>
            <a:ext cx="2772696" cy="251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35817" y="53752"/>
            <a:ext cx="8928671" cy="1143000"/>
          </a:xfrm>
        </p:spPr>
        <p:txBody>
          <a:bodyPr/>
          <a:lstStyle/>
          <a:p>
            <a:br>
              <a:rPr lang="es-ES" altLang="es-ES" sz="4000" dirty="0">
                <a:latin typeface="Eras Bold ITC" pitchFamily="34" charset="0"/>
              </a:rPr>
            </a:br>
            <a:br>
              <a:rPr lang="es-ES" altLang="es-ES" sz="4000" dirty="0">
                <a:latin typeface="Eras Bold ITC" pitchFamily="34" charset="0"/>
              </a:rPr>
            </a:br>
            <a:r>
              <a:rPr lang="es-ES" altLang="es-ES" sz="4000" dirty="0">
                <a:latin typeface="Eras Bold ITC" pitchFamily="34" charset="0"/>
              </a:rPr>
              <a:t>¡Muchas gracias</a:t>
            </a:r>
            <a:br>
              <a:rPr lang="es-ES" altLang="es-ES" sz="4000" dirty="0">
                <a:latin typeface="Eras Bold ITC" pitchFamily="34" charset="0"/>
              </a:rPr>
            </a:br>
            <a:r>
              <a:rPr lang="es-ES" altLang="es-ES" sz="4000" dirty="0">
                <a:latin typeface="Eras Bold ITC" pitchFamily="34" charset="0"/>
              </a:rPr>
              <a:t>por vuestra atención!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5588000" y="4589463"/>
            <a:ext cx="2584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ES" altLang="es-ES" sz="4000" dirty="0">
              <a:solidFill>
                <a:schemeClr val="tx2"/>
              </a:solidFill>
              <a:latin typeface="Eras Bold ITC" pitchFamily="34" charset="0"/>
            </a:endParaRPr>
          </a:p>
        </p:txBody>
      </p:sp>
      <p:sp>
        <p:nvSpPr>
          <p:cNvPr id="10" name="Rectangle 110"/>
          <p:cNvSpPr txBox="1">
            <a:spLocks noChangeArrowheads="1"/>
          </p:cNvSpPr>
          <p:nvPr/>
        </p:nvSpPr>
        <p:spPr bwMode="auto">
          <a:xfrm>
            <a:off x="107504" y="2420888"/>
            <a:ext cx="835183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UY" altLang="es-ES" sz="3600" b="1" kern="0" dirty="0">
                <a:solidFill>
                  <a:schemeClr val="accent2"/>
                </a:solidFill>
                <a:latin typeface="OCR A Extended" pitchFamily="50" charset="0"/>
              </a:rPr>
              <a:t>Familia Profesional de </a:t>
            </a:r>
            <a:br>
              <a:rPr lang="es-UY" altLang="es-ES" sz="3600" b="1" kern="0" dirty="0">
                <a:solidFill>
                  <a:schemeClr val="accent2"/>
                </a:solidFill>
                <a:latin typeface="OCR A Extended" pitchFamily="50" charset="0"/>
              </a:rPr>
            </a:br>
            <a:r>
              <a:rPr lang="es-UY" altLang="es-ES" sz="3600" b="1" kern="0" dirty="0">
                <a:solidFill>
                  <a:schemeClr val="accent2"/>
                </a:solidFill>
                <a:latin typeface="OCR A Extended" pitchFamily="50" charset="0"/>
              </a:rPr>
              <a:t>Informática y Comunicaciones</a:t>
            </a:r>
            <a:endParaRPr lang="es-ES" altLang="es-ES" sz="3600" b="1" kern="0" dirty="0">
              <a:solidFill>
                <a:schemeClr val="accent2"/>
              </a:solidFill>
              <a:latin typeface="OCR A Extended" pitchFamily="50" charset="0"/>
            </a:endParaRPr>
          </a:p>
        </p:txBody>
      </p:sp>
      <p:sp>
        <p:nvSpPr>
          <p:cNvPr id="11" name="Rectangle 111"/>
          <p:cNvSpPr txBox="1">
            <a:spLocks noChangeArrowheads="1"/>
          </p:cNvSpPr>
          <p:nvPr/>
        </p:nvSpPr>
        <p:spPr bwMode="auto">
          <a:xfrm>
            <a:off x="767904" y="4627513"/>
            <a:ext cx="756126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es-UY" sz="2500" kern="0">
                <a:solidFill>
                  <a:schemeClr val="accent2"/>
                </a:solidFill>
                <a:latin typeface="OCR A Extended" pitchFamily="50" charset="0"/>
              </a:rPr>
              <a:t>IES Juan Bosco. Alcázar de San Juan</a:t>
            </a:r>
          </a:p>
          <a:p>
            <a:pPr algn="r" eaLnBrk="1" hangingPunct="1">
              <a:defRPr/>
            </a:pPr>
            <a:r>
              <a:rPr lang="es-ES" sz="2500" kern="0">
                <a:solidFill>
                  <a:schemeClr val="accent1">
                    <a:lumMod val="10000"/>
                  </a:schemeClr>
                </a:solidFill>
                <a:latin typeface="OCR A Extended" pitchFamily="50" charset="0"/>
                <a:hlinkClick r:id="rId2"/>
              </a:rPr>
              <a:t>http://www.iesjuanbosco.es/</a:t>
            </a:r>
            <a:endParaRPr lang="es-ES" sz="2500" kern="0" dirty="0">
              <a:solidFill>
                <a:schemeClr val="accent1">
                  <a:lumMod val="10000"/>
                </a:schemeClr>
              </a:solidFill>
              <a:latin typeface="OCR A Extended" pitchFamily="50" charset="0"/>
            </a:endParaRPr>
          </a:p>
        </p:txBody>
      </p:sp>
      <p:pic>
        <p:nvPicPr>
          <p:cNvPr id="12" name="5 Imagen" descr="D:\Angel_Otras_cosas\FOTOS\Logos\logo2JBue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41" y="4437013"/>
            <a:ext cx="8286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laura\Pictures\Ic_Catalogo_IN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91" y="3428950"/>
            <a:ext cx="228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975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s-ES" altLang="es-ES" sz="3600">
                <a:solidFill>
                  <a:schemeClr val="tx1"/>
                </a:solidFill>
                <a:latin typeface="Eras Bold ITC" pitchFamily="34" charset="0"/>
              </a:rPr>
              <a:t>Ciclos Formativos de Informática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569325" cy="4784725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dirty="0">
                <a:latin typeface="Agency FB" pitchFamily="34" charset="0"/>
              </a:rPr>
              <a:t>Ciclos Formativos de Grado Medio</a:t>
            </a:r>
          </a:p>
          <a:p>
            <a:pPr lvl="1" eaLnBrk="1" hangingPunct="1">
              <a:defRPr/>
            </a:pPr>
            <a:r>
              <a:rPr lang="es-ES" dirty="0">
                <a:latin typeface="Agency FB" pitchFamily="34" charset="0"/>
              </a:rPr>
              <a:t>Sistemas Microinformáticos y Redes (Turno diurno y vespertino)</a:t>
            </a:r>
          </a:p>
          <a:p>
            <a:pPr eaLnBrk="1" hangingPunct="1">
              <a:defRPr/>
            </a:pPr>
            <a:endParaRPr lang="es-ES" sz="2800" dirty="0">
              <a:latin typeface="Agency FB" pitchFamily="34" charset="0"/>
            </a:endParaRPr>
          </a:p>
          <a:p>
            <a:pPr eaLnBrk="1" hangingPunct="1">
              <a:defRPr/>
            </a:pPr>
            <a:r>
              <a:rPr lang="es-ES" sz="2800" dirty="0">
                <a:latin typeface="Agency FB" pitchFamily="34" charset="0"/>
              </a:rPr>
              <a:t>Ciclos Formativos de Grado Superior</a:t>
            </a:r>
          </a:p>
          <a:p>
            <a:pPr lvl="1" eaLnBrk="1" hangingPunct="1">
              <a:defRPr/>
            </a:pPr>
            <a:r>
              <a:rPr lang="es-ES" dirty="0">
                <a:latin typeface="Agency FB" pitchFamily="34" charset="0"/>
              </a:rPr>
              <a:t>Administración de Sistemas Informáticos en Red (1</a:t>
            </a:r>
            <a:r>
              <a:rPr lang="es-ES" baseline="30000" dirty="0">
                <a:latin typeface="Agency FB" pitchFamily="34" charset="0"/>
              </a:rPr>
              <a:t>er </a:t>
            </a:r>
            <a:r>
              <a:rPr lang="es-ES" dirty="0">
                <a:latin typeface="Agency FB" pitchFamily="34" charset="0"/>
              </a:rPr>
              <a:t>curso: diurno)</a:t>
            </a:r>
          </a:p>
          <a:p>
            <a:pPr lvl="1" eaLnBrk="1" hangingPunct="1">
              <a:defRPr/>
            </a:pPr>
            <a:r>
              <a:rPr lang="es-ES" dirty="0">
                <a:latin typeface="Agency FB" pitchFamily="34" charset="0"/>
              </a:rPr>
              <a:t>Desarrollo de Aplicaciones Multiplataforma (Modalidad E-</a:t>
            </a:r>
            <a:r>
              <a:rPr lang="es-ES" dirty="0" err="1">
                <a:latin typeface="Agency FB" pitchFamily="34" charset="0"/>
              </a:rPr>
              <a:t>learning</a:t>
            </a:r>
            <a:r>
              <a:rPr lang="es-ES" dirty="0">
                <a:latin typeface="Agency FB" pitchFamily="34" charset="0"/>
              </a:rPr>
              <a:t> y presencial diurno)</a:t>
            </a:r>
          </a:p>
          <a:p>
            <a:pPr lvl="1" eaLnBrk="1" hangingPunct="1">
              <a:defRPr/>
            </a:pPr>
            <a:r>
              <a:rPr lang="es-ES" dirty="0">
                <a:latin typeface="Agency FB" pitchFamily="34" charset="0"/>
              </a:rPr>
              <a:t>Desarrollo de Aplicaciones Web (turno vespertino)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s-ES" altLang="es-ES" sz="3600">
                <a:solidFill>
                  <a:schemeClr val="tx1"/>
                </a:solidFill>
                <a:latin typeface="Eras Bold ITC" pitchFamily="34" charset="0"/>
              </a:rPr>
              <a:t>Ciclos Formativos de Informática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856663" cy="4784725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dirty="0">
                <a:latin typeface="Agency FB" pitchFamily="34" charset="0"/>
              </a:rPr>
              <a:t>Ciclos Formativos de Grado Medio</a:t>
            </a:r>
          </a:p>
          <a:p>
            <a:pPr lvl="1" eaLnBrk="1" hangingPunct="1">
              <a:defRPr/>
            </a:pPr>
            <a:r>
              <a:rPr lang="es-ES" b="1" u="sng" dirty="0">
                <a:solidFill>
                  <a:srgbClr val="C00000"/>
                </a:solidFill>
                <a:latin typeface="Agency FB" pitchFamily="34" charset="0"/>
              </a:rPr>
              <a:t>Sistemas Microinformáticos y Redes (Turno diurno y vespertino)</a:t>
            </a:r>
          </a:p>
          <a:p>
            <a:pPr eaLnBrk="1" hangingPunct="1">
              <a:defRPr/>
            </a:pPr>
            <a:endParaRPr lang="es-ES" sz="2800" dirty="0">
              <a:latin typeface="Agency FB" pitchFamily="34" charset="0"/>
            </a:endParaRPr>
          </a:p>
          <a:p>
            <a:pPr eaLnBrk="1" hangingPunct="1">
              <a:defRPr/>
            </a:pPr>
            <a:r>
              <a:rPr lang="es-ES" sz="2800" dirty="0">
                <a:latin typeface="Agency FB" pitchFamily="34" charset="0"/>
              </a:rPr>
              <a:t>Ciclos Formativos de Grado Superior</a:t>
            </a:r>
          </a:p>
          <a:p>
            <a:pPr lvl="1" eaLnBrk="1" hangingPunct="1">
              <a:defRPr/>
            </a:pPr>
            <a:r>
              <a:rPr lang="es-ES" dirty="0">
                <a:latin typeface="Agency FB" pitchFamily="34" charset="0"/>
              </a:rPr>
              <a:t>Administración de Sistemas Informáticos en Red (1</a:t>
            </a:r>
            <a:r>
              <a:rPr lang="es-ES" baseline="30000" dirty="0">
                <a:latin typeface="Agency FB" pitchFamily="34" charset="0"/>
              </a:rPr>
              <a:t>er </a:t>
            </a:r>
            <a:r>
              <a:rPr lang="es-ES" dirty="0">
                <a:latin typeface="Agency FB" pitchFamily="34" charset="0"/>
              </a:rPr>
              <a:t>Curso: diurno)</a:t>
            </a:r>
          </a:p>
          <a:p>
            <a:pPr lvl="1" eaLnBrk="1" hangingPunct="1">
              <a:defRPr/>
            </a:pPr>
            <a:r>
              <a:rPr lang="es-ES" dirty="0">
                <a:latin typeface="Agency FB" pitchFamily="34" charset="0"/>
              </a:rPr>
              <a:t>Desarrollo de Aplicaciones Multiplataforma (Modalidad E-</a:t>
            </a:r>
            <a:r>
              <a:rPr lang="es-ES" dirty="0" err="1">
                <a:latin typeface="Agency FB" pitchFamily="34" charset="0"/>
              </a:rPr>
              <a:t>learning</a:t>
            </a:r>
            <a:r>
              <a:rPr lang="es-ES" dirty="0">
                <a:latin typeface="Agency FB" pitchFamily="34" charset="0"/>
              </a:rPr>
              <a:t> y presencial diurno)</a:t>
            </a:r>
          </a:p>
          <a:p>
            <a:pPr lvl="1" eaLnBrk="1" hangingPunct="1">
              <a:defRPr/>
            </a:pPr>
            <a:r>
              <a:rPr lang="es-ES" dirty="0">
                <a:latin typeface="Agency FB" pitchFamily="34" charset="0"/>
              </a:rPr>
              <a:t>Desarrollo de Aplicaciones Web (turno vespertino)</a:t>
            </a:r>
          </a:p>
          <a:p>
            <a:pPr marL="457200" lvl="1" indent="0" eaLnBrk="1" hangingPunct="1">
              <a:buFontTx/>
              <a:buNone/>
              <a:defRPr/>
            </a:pPr>
            <a:endParaRPr lang="es-ES" dirty="0">
              <a:latin typeface="Agency FB" pitchFamily="34" charset="0"/>
            </a:endParaRPr>
          </a:p>
        </p:txBody>
      </p:sp>
      <p:sp>
        <p:nvSpPr>
          <p:cNvPr id="2" name="1 Flecha derecha"/>
          <p:cNvSpPr/>
          <p:nvPr/>
        </p:nvSpPr>
        <p:spPr>
          <a:xfrm>
            <a:off x="323850" y="1998663"/>
            <a:ext cx="576263" cy="2889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2400">
                <a:latin typeface="Eras Bold ITC" pitchFamily="34" charset="0"/>
              </a:rPr>
              <a:t>CICLO FORMATIVO DE GRADO MEDIO</a:t>
            </a:r>
            <a:br>
              <a:rPr lang="es-ES" altLang="es-ES" sz="2400">
                <a:latin typeface="Eras Bold ITC" pitchFamily="34" charset="0"/>
              </a:rPr>
            </a:br>
            <a:r>
              <a:rPr lang="es-ES" altLang="es-ES" sz="3200">
                <a:solidFill>
                  <a:srgbClr val="C00000"/>
                </a:solidFill>
                <a:latin typeface="Eras Bold ITC" pitchFamily="34" charset="0"/>
              </a:rPr>
              <a:t>Sistemas Microinformáticos y Redes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ln>
            <a:miter lim="800000"/>
            <a:headEnd/>
            <a:tailEnd/>
          </a:ln>
        </p:spPr>
        <p:txBody>
          <a:bodyPr numCol="2"/>
          <a:lstStyle/>
          <a:p>
            <a:pPr marL="0" indent="0" eaLnBrk="1" hangingPunct="1">
              <a:buFontTx/>
              <a:buNone/>
              <a:defRPr/>
            </a:pPr>
            <a:r>
              <a:rPr lang="es-ES" sz="2400" b="1" u="sng" dirty="0">
                <a:latin typeface="Agency FB" pitchFamily="34" charset="0"/>
              </a:rPr>
              <a:t>        Módulos Profesionales     </a:t>
            </a:r>
            <a:r>
              <a:rPr lang="es-ES" sz="2400" b="1" dirty="0">
                <a:latin typeface="Agency FB" pitchFamily="34" charset="0"/>
              </a:rPr>
              <a:t>   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Montaje y mantenimiento de equipos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Sistemas Operativos Monopuesto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Aplicaciones Ofimáticas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Sistemas Operativos en Red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Redes Locales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Seguridad Informática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Servicios en Red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Aplicaciones Web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Inglés técnico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Formación y Orientación Laboral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Empresa e Iniciativa emprendedora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Formación en Centros de Trabajo </a:t>
            </a:r>
          </a:p>
          <a:p>
            <a:pPr marL="0" indent="0" eaLnBrk="1" hangingPunct="1">
              <a:buFontTx/>
              <a:buNone/>
              <a:defRPr/>
            </a:pPr>
            <a:r>
              <a:rPr lang="es-ES" sz="2400" b="1" u="sng" dirty="0">
                <a:latin typeface="Agency FB" pitchFamily="34" charset="0"/>
              </a:rPr>
              <a:t>      Salidas profesionales</a:t>
            </a:r>
            <a:endParaRPr lang="es-ES" sz="2400" b="1" dirty="0">
              <a:latin typeface="Agency FB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Técnico instalador-reparador </a:t>
            </a:r>
          </a:p>
          <a:p>
            <a:pPr marL="0" indent="0" eaLnBrk="1" hangingPunct="1">
              <a:buFontTx/>
              <a:buNone/>
              <a:defRPr/>
            </a:pPr>
            <a:r>
              <a:rPr lang="es-ES" sz="2000" dirty="0">
                <a:latin typeface="Agency FB" pitchFamily="34" charset="0"/>
              </a:rPr>
              <a:t>        de equipos informáticos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Técnico de soporte informático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Técnico de redes de datos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000" dirty="0">
                <a:latin typeface="Agency FB" pitchFamily="34" charset="0"/>
              </a:rPr>
              <a:t>Reparador de periféricos de sistemas microinformáticos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Comercial de microinformática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Operador de tele-asistencia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Operador de sistemas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es-ES" sz="2000" dirty="0">
              <a:latin typeface="Agency FB" pitchFamily="34" charset="0"/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445125"/>
            <a:ext cx="11652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3805238"/>
            <a:ext cx="10191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:\Users\laura\Pictures\window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422775"/>
            <a:ext cx="692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C:\Users\laura\Pictures\linux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582988"/>
            <a:ext cx="638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1989138"/>
            <a:ext cx="12573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C:\Users\laura\Pictures\20427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4881563"/>
            <a:ext cx="18240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s-ES" altLang="es-ES" sz="3600">
                <a:solidFill>
                  <a:schemeClr val="tx1"/>
                </a:solidFill>
                <a:latin typeface="Eras Bold ITC" pitchFamily="34" charset="0"/>
              </a:rPr>
              <a:t>Ciclos Formativos de Informática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9361487" cy="4784725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dirty="0">
                <a:latin typeface="Agency FB" pitchFamily="34" charset="0"/>
              </a:rPr>
              <a:t>Ciclos Formativos de Grado Medio</a:t>
            </a:r>
          </a:p>
          <a:p>
            <a:pPr lvl="1" eaLnBrk="1" hangingPunct="1">
              <a:defRPr/>
            </a:pPr>
            <a:r>
              <a:rPr lang="es-ES" dirty="0">
                <a:latin typeface="Agency FB" pitchFamily="34" charset="0"/>
              </a:rPr>
              <a:t>Sistemas Microinformáticos y Redes (Turno diurno y vespertino)</a:t>
            </a:r>
          </a:p>
          <a:p>
            <a:pPr eaLnBrk="1" hangingPunct="1">
              <a:defRPr/>
            </a:pPr>
            <a:endParaRPr lang="es-ES" sz="2800" dirty="0">
              <a:latin typeface="Agency FB" pitchFamily="34" charset="0"/>
            </a:endParaRPr>
          </a:p>
          <a:p>
            <a:pPr eaLnBrk="1" hangingPunct="1">
              <a:defRPr/>
            </a:pPr>
            <a:r>
              <a:rPr lang="es-ES" sz="2800" dirty="0">
                <a:latin typeface="Agency FB" pitchFamily="34" charset="0"/>
              </a:rPr>
              <a:t>Ciclos Formativos de Grado Superior</a:t>
            </a:r>
          </a:p>
          <a:p>
            <a:pPr lvl="1" eaLnBrk="1" hangingPunct="1">
              <a:defRPr/>
            </a:pPr>
            <a:r>
              <a:rPr lang="es-ES" b="1" u="sng" dirty="0">
                <a:solidFill>
                  <a:srgbClr val="C00000"/>
                </a:solidFill>
                <a:latin typeface="Agency FB" pitchFamily="34" charset="0"/>
              </a:rPr>
              <a:t>Administración de Sistemas Informáticos en Red (1º diurno)</a:t>
            </a:r>
          </a:p>
          <a:p>
            <a:pPr lvl="1" eaLnBrk="1" hangingPunct="1">
              <a:defRPr/>
            </a:pPr>
            <a:r>
              <a:rPr lang="es-ES" dirty="0">
                <a:latin typeface="Agency FB" pitchFamily="34" charset="0"/>
              </a:rPr>
              <a:t>Desarrollo de Aplicaciones Multiplataforma (Modalidad E-</a:t>
            </a:r>
            <a:r>
              <a:rPr lang="es-ES" dirty="0" err="1">
                <a:latin typeface="Agency FB" pitchFamily="34" charset="0"/>
              </a:rPr>
              <a:t>learning</a:t>
            </a:r>
            <a:r>
              <a:rPr lang="es-ES" dirty="0">
                <a:latin typeface="Agency FB" pitchFamily="34" charset="0"/>
              </a:rPr>
              <a:t> y presencial diurno)</a:t>
            </a:r>
          </a:p>
          <a:p>
            <a:pPr lvl="1" eaLnBrk="1" hangingPunct="1">
              <a:defRPr/>
            </a:pPr>
            <a:r>
              <a:rPr lang="es-ES" dirty="0">
                <a:latin typeface="Agency FB" pitchFamily="34" charset="0"/>
              </a:rPr>
              <a:t>Desarrollo de Aplicaciones Web(turno vespertino)</a:t>
            </a:r>
          </a:p>
          <a:p>
            <a:pPr marL="457200" lvl="1" indent="0" eaLnBrk="1" hangingPunct="1">
              <a:buFontTx/>
              <a:buNone/>
              <a:defRPr/>
            </a:pPr>
            <a:endParaRPr lang="es-ES" dirty="0">
              <a:latin typeface="Agency FB" pitchFamily="34" charset="0"/>
            </a:endParaRPr>
          </a:p>
        </p:txBody>
      </p:sp>
      <p:sp>
        <p:nvSpPr>
          <p:cNvPr id="2" name="1 Flecha derecha"/>
          <p:cNvSpPr/>
          <p:nvPr/>
        </p:nvSpPr>
        <p:spPr>
          <a:xfrm>
            <a:off x="323850" y="3573463"/>
            <a:ext cx="576263" cy="28733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-468313" y="0"/>
            <a:ext cx="10117138" cy="1143000"/>
          </a:xfrm>
        </p:spPr>
        <p:txBody>
          <a:bodyPr/>
          <a:lstStyle/>
          <a:p>
            <a:pPr eaLnBrk="1" hangingPunct="1"/>
            <a:r>
              <a:rPr lang="es-ES" altLang="es-ES" sz="2400">
                <a:latin typeface="Eras Bold ITC" pitchFamily="34" charset="0"/>
              </a:rPr>
              <a:t>CICLO FORMATIVO DE GRADO SUPERIOR</a:t>
            </a:r>
            <a:br>
              <a:rPr lang="es-ES" altLang="es-ES" sz="2400">
                <a:latin typeface="Eras Bold ITC" pitchFamily="34" charset="0"/>
              </a:rPr>
            </a:br>
            <a:r>
              <a:rPr lang="es-ES" altLang="es-ES" sz="2800">
                <a:solidFill>
                  <a:srgbClr val="C00000"/>
                </a:solidFill>
                <a:latin typeface="Eras Bold ITC" pitchFamily="34" charset="0"/>
              </a:rPr>
              <a:t>Administración de Sistemas Informáticos en Red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075240" cy="5805264"/>
          </a:xfrm>
          <a:ln>
            <a:miter lim="800000"/>
            <a:headEnd/>
            <a:tailEnd/>
          </a:ln>
        </p:spPr>
        <p:txBody>
          <a:bodyPr numCol="2"/>
          <a:lstStyle/>
          <a:p>
            <a:pPr marL="0" indent="0" eaLnBrk="1" hangingPunct="1">
              <a:buFontTx/>
              <a:buNone/>
              <a:defRPr/>
            </a:pPr>
            <a:r>
              <a:rPr lang="es-ES" sz="2400" b="1" u="sng" dirty="0">
                <a:latin typeface="Agency FB" pitchFamily="34" charset="0"/>
              </a:rPr>
              <a:t>        Módulos Profesionales     </a:t>
            </a:r>
            <a:r>
              <a:rPr lang="es-ES" sz="2400" b="1" dirty="0">
                <a:latin typeface="Agency FB" pitchFamily="34" charset="0"/>
              </a:rPr>
              <a:t>   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Implantación de Sistemas Operativos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Planificación y Administración de Redes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Fundamentos de Hardware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Lenguaje de marcas y sistemas de gestión de información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Gestión de Bases de Datos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Administración de Sistemas Operativos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Servicios de Red e internet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Implantación de Aplicaciones Web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Administración de Sistemas Gestores </a:t>
            </a:r>
          </a:p>
          <a:p>
            <a:pPr marL="0" indent="0" eaLnBrk="1" hangingPunct="1">
              <a:buFontTx/>
              <a:buNone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       de Bases de Datos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Seguridad y Alta disponibilidad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Proyecto de Administración de Sistemas Informáticos en Red.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Formación y Orientación Laboral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es-ES" sz="1900" dirty="0">
              <a:latin typeface="Agency FB" pitchFamily="34" charset="0"/>
              <a:cs typeface="Cordia New" pitchFamily="34" charset="-34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Empresa e Iniciativa emprendedora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Formación en Centros de Trabajo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1900" dirty="0">
                <a:latin typeface="Agency FB" pitchFamily="34" charset="0"/>
                <a:cs typeface="Cordia New" pitchFamily="34" charset="-34"/>
              </a:rPr>
              <a:t>Inglés Técnico</a:t>
            </a:r>
          </a:p>
          <a:p>
            <a:pPr marL="0" indent="0" algn="r" eaLnBrk="1" hangingPunct="1">
              <a:buFontTx/>
              <a:buNone/>
              <a:defRPr/>
            </a:pPr>
            <a:r>
              <a:rPr lang="es-ES" sz="2400" b="1" u="sng" dirty="0">
                <a:latin typeface="Agency FB" pitchFamily="34" charset="0"/>
              </a:rPr>
              <a:t>       Salidas profesionales</a:t>
            </a:r>
            <a:endParaRPr lang="es-ES" sz="2400" b="1" dirty="0">
              <a:latin typeface="Agency FB" pitchFamily="34" charset="0"/>
            </a:endParaRPr>
          </a:p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Técnico en Administración de Sistemas</a:t>
            </a:r>
          </a:p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Responsable de informática</a:t>
            </a:r>
          </a:p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Técnico en servicios de Internet</a:t>
            </a:r>
          </a:p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Personal de apoyo y soporte técnico</a:t>
            </a:r>
          </a:p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Técnico en teleasistencia</a:t>
            </a:r>
          </a:p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Técnico en Administración de BD</a:t>
            </a:r>
          </a:p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Técnico de Redes</a:t>
            </a:r>
          </a:p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Supervisor de sistemas</a:t>
            </a:r>
          </a:p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Técnico en servicios de comunicaciones</a:t>
            </a:r>
          </a:p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Técnico en entornos web</a:t>
            </a:r>
          </a:p>
        </p:txBody>
      </p:sp>
      <p:pic>
        <p:nvPicPr>
          <p:cNvPr id="11268" name="Picture 2" descr="C:\Users\laura\Pictures\Comunicaciones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630738"/>
            <a:ext cx="144145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s-ES" altLang="es-ES" sz="3600">
                <a:solidFill>
                  <a:schemeClr val="tx1"/>
                </a:solidFill>
                <a:latin typeface="Eras Bold ITC" pitchFamily="34" charset="0"/>
              </a:rPr>
              <a:t>Ciclos Formativos de Informática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569325" cy="4784725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dirty="0">
                <a:latin typeface="Agency FB" pitchFamily="34" charset="0"/>
              </a:rPr>
              <a:t>Ciclos Formativos de Grado Medio</a:t>
            </a:r>
          </a:p>
          <a:p>
            <a:pPr lvl="1" eaLnBrk="1" hangingPunct="1">
              <a:defRPr/>
            </a:pPr>
            <a:r>
              <a:rPr lang="es-ES" dirty="0">
                <a:latin typeface="Agency FB" pitchFamily="34" charset="0"/>
              </a:rPr>
              <a:t>Sistemas Microinformáticos y Redes (Turno diurno y vespertino)</a:t>
            </a:r>
          </a:p>
          <a:p>
            <a:pPr eaLnBrk="1" hangingPunct="1">
              <a:defRPr/>
            </a:pPr>
            <a:endParaRPr lang="es-ES" sz="2800" dirty="0">
              <a:latin typeface="Agency FB" pitchFamily="34" charset="0"/>
            </a:endParaRPr>
          </a:p>
          <a:p>
            <a:pPr eaLnBrk="1" hangingPunct="1">
              <a:defRPr/>
            </a:pPr>
            <a:r>
              <a:rPr lang="es-ES" sz="2800" dirty="0">
                <a:latin typeface="Agency FB" pitchFamily="34" charset="0"/>
              </a:rPr>
              <a:t>Ciclos Formativos de Grado Superior</a:t>
            </a:r>
          </a:p>
          <a:p>
            <a:pPr lvl="1" eaLnBrk="1" hangingPunct="1">
              <a:defRPr/>
            </a:pPr>
            <a:r>
              <a:rPr lang="es-ES" dirty="0">
                <a:latin typeface="Agency FB" pitchFamily="34" charset="0"/>
              </a:rPr>
              <a:t>Administración de Sistemas Informáticos en Red (1º diurno)</a:t>
            </a:r>
          </a:p>
          <a:p>
            <a:pPr lvl="1" eaLnBrk="1" hangingPunct="1">
              <a:defRPr/>
            </a:pPr>
            <a:r>
              <a:rPr lang="es-ES" b="1" u="sng" dirty="0">
                <a:solidFill>
                  <a:srgbClr val="C00000"/>
                </a:solidFill>
                <a:latin typeface="Agency FB" pitchFamily="34" charset="0"/>
              </a:rPr>
              <a:t>Desarrollo de Aplicaciones Multiplataforma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s-ES" b="1" dirty="0">
                <a:solidFill>
                  <a:srgbClr val="C00000"/>
                </a:solidFill>
                <a:latin typeface="Agency FB" pitchFamily="34" charset="0"/>
              </a:rPr>
              <a:t>    </a:t>
            </a:r>
            <a:r>
              <a:rPr lang="es-ES" b="1" u="sng" dirty="0">
                <a:solidFill>
                  <a:srgbClr val="C00000"/>
                </a:solidFill>
                <a:latin typeface="Agency FB" pitchFamily="34" charset="0"/>
              </a:rPr>
              <a:t>(Modalidad E-</a:t>
            </a:r>
            <a:r>
              <a:rPr lang="es-ES" b="1" u="sng" dirty="0" err="1">
                <a:solidFill>
                  <a:srgbClr val="C00000"/>
                </a:solidFill>
                <a:latin typeface="Agency FB" pitchFamily="34" charset="0"/>
              </a:rPr>
              <a:t>learning</a:t>
            </a:r>
            <a:r>
              <a:rPr lang="es-ES" b="1" u="sng" dirty="0">
                <a:solidFill>
                  <a:srgbClr val="C00000"/>
                </a:solidFill>
                <a:latin typeface="Agency FB" pitchFamily="34" charset="0"/>
              </a:rPr>
              <a:t> y presencial diurno)</a:t>
            </a:r>
          </a:p>
          <a:p>
            <a:pPr lvl="1" eaLnBrk="1" hangingPunct="1">
              <a:defRPr/>
            </a:pPr>
            <a:r>
              <a:rPr lang="es-ES" dirty="0">
                <a:latin typeface="Agency FB" pitchFamily="34" charset="0"/>
              </a:rPr>
              <a:t>Desarrollo de Aplicaciones Web(turno vespertino)</a:t>
            </a:r>
          </a:p>
          <a:p>
            <a:pPr marL="457200" lvl="1" indent="0" eaLnBrk="1" hangingPunct="1">
              <a:buFontTx/>
              <a:buNone/>
              <a:defRPr/>
            </a:pPr>
            <a:endParaRPr lang="es-ES" dirty="0">
              <a:latin typeface="Agency FB" pitchFamily="34" charset="0"/>
            </a:endParaRPr>
          </a:p>
        </p:txBody>
      </p:sp>
      <p:sp>
        <p:nvSpPr>
          <p:cNvPr id="2" name="1 Flecha derecha"/>
          <p:cNvSpPr/>
          <p:nvPr/>
        </p:nvSpPr>
        <p:spPr>
          <a:xfrm>
            <a:off x="323850" y="4076700"/>
            <a:ext cx="576263" cy="2889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-468313" y="115888"/>
            <a:ext cx="10117138" cy="1143000"/>
          </a:xfrm>
        </p:spPr>
        <p:txBody>
          <a:bodyPr/>
          <a:lstStyle/>
          <a:p>
            <a:pPr eaLnBrk="1" hangingPunct="1"/>
            <a:r>
              <a:rPr lang="es-ES" altLang="es-ES" sz="2400">
                <a:latin typeface="Eras Bold ITC" pitchFamily="34" charset="0"/>
              </a:rPr>
              <a:t>CICLO FORMATIVO DE GRADO SUPERIOR</a:t>
            </a:r>
            <a:br>
              <a:rPr lang="es-ES" altLang="es-ES" sz="2400">
                <a:latin typeface="Eras Bold ITC" pitchFamily="34" charset="0"/>
              </a:rPr>
            </a:br>
            <a:r>
              <a:rPr lang="es-ES" altLang="es-ES" sz="3000">
                <a:solidFill>
                  <a:srgbClr val="C00000"/>
                </a:solidFill>
                <a:latin typeface="Eras Bold ITC" pitchFamily="34" charset="0"/>
              </a:rPr>
              <a:t>Desarrollo de Aplicaciones Multiplataforma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075240" cy="5517232"/>
          </a:xfrm>
          <a:ln>
            <a:miter lim="800000"/>
            <a:headEnd/>
            <a:tailEnd/>
          </a:ln>
        </p:spPr>
        <p:txBody>
          <a:bodyPr numCol="2"/>
          <a:lstStyle/>
          <a:p>
            <a:pPr marL="0" indent="0" eaLnBrk="1" hangingPunct="1">
              <a:buFontTx/>
              <a:buNone/>
              <a:defRPr/>
            </a:pPr>
            <a:r>
              <a:rPr lang="es-ES" sz="2400" b="1" u="sng" dirty="0">
                <a:latin typeface="Agency FB" pitchFamily="34" charset="0"/>
              </a:rPr>
              <a:t>        Módulos Profesionales     </a:t>
            </a:r>
            <a:r>
              <a:rPr lang="es-ES" sz="2400" b="1" dirty="0">
                <a:latin typeface="Agency FB" pitchFamily="34" charset="0"/>
              </a:rPr>
              <a:t>   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Sistemas Informáticos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Bases de Datos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Programación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Lenguajes de marcas y sistemas de información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Entornos de Desarrollo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Acceso a Datos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Desarrollo de interfaces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Programación Multimedia y dispositivos móviles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Programación de Servicios</a:t>
            </a:r>
          </a:p>
          <a:p>
            <a:pPr marL="0" indent="0" eaLnBrk="1" hangingPunct="1">
              <a:buFontTx/>
              <a:buNone/>
              <a:defRPr/>
            </a:pPr>
            <a:r>
              <a:rPr lang="es-ES" sz="2000" dirty="0">
                <a:latin typeface="Agency FB" pitchFamily="34" charset="0"/>
              </a:rPr>
              <a:t>       y Procesos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Sistemas de Gestión empresarial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es-ES" sz="2000" dirty="0">
              <a:latin typeface="Agency FB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Proyecto de Desarrollo de Aplicaciones Multiplataforma.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Formación y Orientación Laboral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Empresa e Iniciativa emprendedora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Formación en Centros de Trabajo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Inglés Técnico </a:t>
            </a:r>
          </a:p>
          <a:p>
            <a:pPr marL="0" indent="0" eaLnBrk="1" hangingPunct="1">
              <a:buFontTx/>
              <a:buNone/>
              <a:defRPr/>
            </a:pPr>
            <a:r>
              <a:rPr lang="es-ES" sz="2400" b="1" u="sng" dirty="0">
                <a:latin typeface="Agency FB" pitchFamily="34" charset="0"/>
              </a:rPr>
              <a:t>       </a:t>
            </a:r>
          </a:p>
          <a:p>
            <a:pPr marL="0" indent="0" eaLnBrk="1" hangingPunct="1">
              <a:buFontTx/>
              <a:buNone/>
              <a:defRPr/>
            </a:pPr>
            <a:r>
              <a:rPr lang="es-ES" sz="2400" b="1" u="sng" dirty="0">
                <a:latin typeface="Agency FB" pitchFamily="34" charset="0"/>
              </a:rPr>
              <a:t>      Salidas profesionales</a:t>
            </a:r>
            <a:endParaRPr lang="es-ES" sz="2400" b="1" dirty="0">
              <a:latin typeface="Agency FB" pitchFamily="34" charset="0"/>
            </a:endParaRPr>
          </a:p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Desarrollar aplicaciones informáticas para la gestión empresarial y de negocio</a:t>
            </a:r>
          </a:p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Desarrollar aplicaciones </a:t>
            </a:r>
          </a:p>
          <a:p>
            <a:pPr marL="0" indent="0" algn="r" eaLnBrk="1" hangingPunct="1">
              <a:buFontTx/>
              <a:buNone/>
              <a:defRPr/>
            </a:pPr>
            <a:r>
              <a:rPr lang="es-ES" sz="2000" dirty="0">
                <a:latin typeface="Agency FB" pitchFamily="34" charset="0"/>
              </a:rPr>
              <a:t>de propósito general</a:t>
            </a:r>
          </a:p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s-ES" sz="2000" dirty="0">
                <a:latin typeface="Agency FB" pitchFamily="34" charset="0"/>
              </a:rPr>
              <a:t>Desarrollar aplicaciones en el ámbito del entretenimiento y la informática móvil</a:t>
            </a:r>
          </a:p>
        </p:txBody>
      </p:sp>
      <p:pic>
        <p:nvPicPr>
          <p:cNvPr id="13316" name="Picture 2" descr="C:\Users\laura\Pictures\aplicaciones-multiplatafor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092700"/>
            <a:ext cx="1655763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C:\Users\laura\Pictures\php_apache_mysq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019425"/>
            <a:ext cx="151288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s-ES" altLang="es-ES" sz="3600">
                <a:solidFill>
                  <a:schemeClr val="tx1"/>
                </a:solidFill>
                <a:latin typeface="Eras Bold ITC" pitchFamily="34" charset="0"/>
              </a:rPr>
              <a:t>Ciclos Formativos de Informática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569325" cy="4784725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dirty="0">
                <a:latin typeface="Agency FB" pitchFamily="34" charset="0"/>
              </a:rPr>
              <a:t>Ciclos Formativos de Grado Medio</a:t>
            </a:r>
          </a:p>
          <a:p>
            <a:pPr lvl="1" eaLnBrk="1" hangingPunct="1">
              <a:defRPr/>
            </a:pPr>
            <a:r>
              <a:rPr lang="es-ES" dirty="0">
                <a:latin typeface="Agency FB" pitchFamily="34" charset="0"/>
              </a:rPr>
              <a:t>Sistemas Microinformáticos y Redes (Turno diurno y vespertino)</a:t>
            </a:r>
          </a:p>
          <a:p>
            <a:pPr eaLnBrk="1" hangingPunct="1">
              <a:defRPr/>
            </a:pPr>
            <a:endParaRPr lang="es-ES" sz="2800" dirty="0">
              <a:latin typeface="Agency FB" pitchFamily="34" charset="0"/>
            </a:endParaRPr>
          </a:p>
          <a:p>
            <a:pPr eaLnBrk="1" hangingPunct="1">
              <a:defRPr/>
            </a:pPr>
            <a:r>
              <a:rPr lang="es-ES" sz="2800" dirty="0">
                <a:latin typeface="Agency FB" pitchFamily="34" charset="0"/>
              </a:rPr>
              <a:t>Ciclos Formativos de Grado Superior</a:t>
            </a:r>
          </a:p>
          <a:p>
            <a:pPr lvl="1" eaLnBrk="1" hangingPunct="1">
              <a:defRPr/>
            </a:pPr>
            <a:r>
              <a:rPr lang="es-ES" dirty="0">
                <a:latin typeface="Agency FB" pitchFamily="34" charset="0"/>
              </a:rPr>
              <a:t>Administración de Sistemas Informáticos en Red (1º diurno)</a:t>
            </a:r>
          </a:p>
          <a:p>
            <a:pPr lvl="1" eaLnBrk="1" hangingPunct="1">
              <a:defRPr/>
            </a:pPr>
            <a:r>
              <a:rPr lang="es-ES" dirty="0">
                <a:latin typeface="Agency FB" pitchFamily="34" charset="0"/>
              </a:rPr>
              <a:t>Desarrollo de Aplicaciones Multiplataforma (Modalidad E-</a:t>
            </a:r>
            <a:r>
              <a:rPr lang="es-ES" dirty="0" err="1">
                <a:latin typeface="Agency FB" pitchFamily="34" charset="0"/>
              </a:rPr>
              <a:t>learning</a:t>
            </a:r>
            <a:r>
              <a:rPr lang="es-ES" dirty="0">
                <a:latin typeface="Agency FB" pitchFamily="34" charset="0"/>
              </a:rPr>
              <a:t> y presencial diurno)</a:t>
            </a:r>
          </a:p>
          <a:p>
            <a:pPr lvl="1" eaLnBrk="1" hangingPunct="1">
              <a:defRPr/>
            </a:pPr>
            <a:r>
              <a:rPr lang="es-ES" b="1" u="sng" dirty="0">
                <a:solidFill>
                  <a:srgbClr val="C00000"/>
                </a:solidFill>
                <a:latin typeface="Agency FB" pitchFamily="34" charset="0"/>
              </a:rPr>
              <a:t>Desarrollo de Aplicaciones Web </a:t>
            </a:r>
            <a:r>
              <a:rPr lang="es-ES" dirty="0">
                <a:latin typeface="Agency FB" pitchFamily="34" charset="0"/>
              </a:rPr>
              <a:t>(turno vespertino)</a:t>
            </a:r>
            <a:endParaRPr lang="es-ES" b="1" u="sng" dirty="0">
              <a:solidFill>
                <a:srgbClr val="C00000"/>
              </a:solidFill>
              <a:latin typeface="Agency FB" pitchFamily="34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s-ES" dirty="0">
              <a:latin typeface="Agency FB" pitchFamily="34" charset="0"/>
            </a:endParaRPr>
          </a:p>
        </p:txBody>
      </p:sp>
      <p:sp>
        <p:nvSpPr>
          <p:cNvPr id="2" name="1 Flecha derecha"/>
          <p:cNvSpPr/>
          <p:nvPr/>
        </p:nvSpPr>
        <p:spPr>
          <a:xfrm>
            <a:off x="323850" y="5013325"/>
            <a:ext cx="576263" cy="28733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4984</TotalTime>
  <Words>1090</Words>
  <Application>Microsoft Office PowerPoint</Application>
  <PresentationFormat>Presentación en pantalla (4:3)</PresentationFormat>
  <Paragraphs>249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Agency FB</vt:lpstr>
      <vt:lpstr>Arial</vt:lpstr>
      <vt:lpstr>Arial Black</vt:lpstr>
      <vt:lpstr>Eras Bold ITC</vt:lpstr>
      <vt:lpstr>OCR A Extended</vt:lpstr>
      <vt:lpstr>Wingdings</vt:lpstr>
      <vt:lpstr>Diseño predeterminado</vt:lpstr>
      <vt:lpstr>Familia Profesional de  Informática y Comunicaciones</vt:lpstr>
      <vt:lpstr>Ciclos Formativos de Informática</vt:lpstr>
      <vt:lpstr>Ciclos Formativos de Informática</vt:lpstr>
      <vt:lpstr>CICLO FORMATIVO DE GRADO MEDIO Sistemas Microinformáticos y Redes</vt:lpstr>
      <vt:lpstr>Ciclos Formativos de Informática</vt:lpstr>
      <vt:lpstr>CICLO FORMATIVO DE GRADO SUPERIOR Administración de Sistemas Informáticos en Red</vt:lpstr>
      <vt:lpstr>Ciclos Formativos de Informática</vt:lpstr>
      <vt:lpstr>CICLO FORMATIVO DE GRADO SUPERIOR Desarrollo de Aplicaciones Multiplataforma</vt:lpstr>
      <vt:lpstr>Ciclos Formativos de Informática</vt:lpstr>
      <vt:lpstr>CICLO FORMATIVO DE GRADO SUPERIOR Desarrollo de Aplicaciones Web</vt:lpstr>
      <vt:lpstr>CICLO FORMATIVO DE GRADO SUPERIOR Desarrollo de Aplicaciones Multiplataforma y Web</vt:lpstr>
      <vt:lpstr>CICLO FORMATIVO DE GRADO SUPERIOR Desarrollo de Aplicaciones Multiplataforma y Web</vt:lpstr>
      <vt:lpstr>CICLO FORMATIVO DE GRADO SUPERIOR Desarrollo de Aplicaciones Multiplataforma y Web</vt:lpstr>
      <vt:lpstr>Otros proyectos</vt:lpstr>
      <vt:lpstr>El I.E.S Juan Bosco es una Cisco Networking Academy</vt:lpstr>
      <vt:lpstr>Presentación de PowerPoint</vt:lpstr>
      <vt:lpstr>Presentación de PowerPoint</vt:lpstr>
      <vt:lpstr>Nuestras Aulas</vt:lpstr>
      <vt:lpstr>  ¡Muchas gracias por vuestra atención!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IES Juan Bosco - Samuel Garcia Martin</cp:lastModifiedBy>
  <cp:revision>621</cp:revision>
  <dcterms:created xsi:type="dcterms:W3CDTF">2010-05-23T14:28:12Z</dcterms:created>
  <dcterms:modified xsi:type="dcterms:W3CDTF">2020-06-17T23:55:11Z</dcterms:modified>
</cp:coreProperties>
</file>